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5" r:id="rId2"/>
    <p:sldId id="269" r:id="rId3"/>
    <p:sldId id="268" r:id="rId4"/>
    <p:sldId id="291" r:id="rId5"/>
    <p:sldId id="292" r:id="rId6"/>
    <p:sldId id="293" r:id="rId7"/>
    <p:sldId id="309" r:id="rId8"/>
    <p:sldId id="312" r:id="rId9"/>
    <p:sldId id="313" r:id="rId10"/>
    <p:sldId id="294" r:id="rId11"/>
    <p:sldId id="314" r:id="rId12"/>
    <p:sldId id="271" r:id="rId13"/>
    <p:sldId id="276" r:id="rId14"/>
    <p:sldId id="296" r:id="rId15"/>
    <p:sldId id="297" r:id="rId16"/>
    <p:sldId id="298" r:id="rId17"/>
    <p:sldId id="299" r:id="rId18"/>
    <p:sldId id="300" r:id="rId19"/>
    <p:sldId id="306" r:id="rId20"/>
    <p:sldId id="270" r:id="rId21"/>
    <p:sldId id="316" r:id="rId22"/>
    <p:sldId id="317" r:id="rId23"/>
    <p:sldId id="290" r:id="rId24"/>
    <p:sldId id="318" r:id="rId25"/>
    <p:sldId id="319" r:id="rId26"/>
    <p:sldId id="320" r:id="rId27"/>
    <p:sldId id="321" r:id="rId28"/>
    <p:sldId id="322" r:id="rId29"/>
    <p:sldId id="323" r:id="rId30"/>
    <p:sldId id="307" r:id="rId31"/>
    <p:sldId id="324" r:id="rId32"/>
    <p:sldId id="325" r:id="rId33"/>
    <p:sldId id="326" r:id="rId34"/>
    <p:sldId id="311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01" r:id="rId46"/>
    <p:sldId id="341" r:id="rId47"/>
    <p:sldId id="343" r:id="rId48"/>
    <p:sldId id="302" r:id="rId49"/>
    <p:sldId id="344" r:id="rId50"/>
    <p:sldId id="345" r:id="rId51"/>
    <p:sldId id="346" r:id="rId52"/>
    <p:sldId id="352" r:id="rId53"/>
    <p:sldId id="348" r:id="rId54"/>
    <p:sldId id="350" r:id="rId55"/>
    <p:sldId id="349" r:id="rId56"/>
    <p:sldId id="351" r:id="rId57"/>
    <p:sldId id="303" r:id="rId58"/>
    <p:sldId id="277" r:id="rId59"/>
    <p:sldId id="339" r:id="rId60"/>
    <p:sldId id="347" r:id="rId61"/>
    <p:sldId id="266" r:id="rId62"/>
    <p:sldId id="288" r:id="rId63"/>
    <p:sldId id="278" r:id="rId64"/>
    <p:sldId id="340" r:id="rId65"/>
    <p:sldId id="338" r:id="rId66"/>
    <p:sldId id="295" r:id="rId67"/>
    <p:sldId id="281" r:id="rId68"/>
    <p:sldId id="282" r:id="rId69"/>
    <p:sldId id="283" r:id="rId70"/>
    <p:sldId id="280" r:id="rId71"/>
    <p:sldId id="267" r:id="rId72"/>
    <p:sldId id="285" r:id="rId73"/>
    <p:sldId id="284" r:id="rId74"/>
    <p:sldId id="287" r:id="rId75"/>
    <p:sldId id="28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2300" autoAdjust="0"/>
  </p:normalViewPr>
  <p:slideViewPr>
    <p:cSldViewPr snapToGrid="0" showGuides="1">
      <p:cViewPr varScale="1">
        <p:scale>
          <a:sx n="68" d="100"/>
          <a:sy n="68" d="100"/>
        </p:scale>
        <p:origin x="14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8:28:58.2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36 0 24575,'0'20'0,"0"-15"0,-1 42 0,3 0 0,1 0 0,13 61 0,-8-56 0,-2-1 0,-3 1 0,-5 97 0,-1-42 0,3 903 0,-1-990 0,-1 1 0,-1-1 0,-7 24 0,5-20 0,-5 43 0,8-28 0,0-6 0,-8 56 0,1-38 0,-5 104 0,16 55 0,0-72 0,-2-106 0,-1 9 0,2 0 0,12 74 0,-6-67 0,2 67 0,-6-66 0,11 66 0,-6-67-455,-2 1 0,0 72 0,-6-89-6371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8:29:04.9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132 0 24575,'0'492'0,"-3"-466"0,0 0 0,-1 0 0,-2 0 0,-1 0 0,-18 44 0,11-29 0,-10 41 0,6-13 0,11-46 0,1 1 0,1 0 0,-3 34 0,6 328 0,4-187 0,-3-95 0,3 117 0,13-142 0,-9-59 0,-2 1 0,2 23 0,-3 329 0,-5-193 0,2 830-1365,0-982-5461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8:29:14.56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1104 24575,'0'-1076'-1365,"0"1048"-5461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8:29:20.0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34 1 24575,'1'44'0,"2"0"0,12 61 0,-5-28 0,-4-1 0,-6 137 0,-3-80 0,3 285 0,-1-398 0,-1 1 0,-1-1 0,-6 24 0,3-21 0,1 1 0,0 26 0,2 428 0,5-247 0,0-105 0,-5 140 0,-12-166 0,8-65 0,-3 57 0,10 37-1365,0-101-5461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13:39:45.42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36 0 24575,'0'20'0,"0"-15"0,-1 42 0,3 0 0,1 0 0,13 61 0,-8-56 0,-2-1 0,-3 1 0,-5 97 0,-1-42 0,3 903 0,-1-990 0,-1 1 0,-1-1 0,-7 24 0,5-20 0,-5 43 0,8-28 0,0-6 0,-8 56 0,1-38 0,-5 104 0,16 55 0,0-72 0,-2-106 0,-1 9 0,2 0 0,12 74 0,-6-67 0,2 67 0,-6-66 0,11 66 0,-6-67-455,-2 1 0,0 72 0,-6-89-6371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13:39:54.48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36 0 24575,'0'20'0,"0"-15"0,-1 42 0,3 0 0,1 0 0,13 61 0,-8-56 0,-2-1 0,-3 1 0,-5 97 0,-1-42 0,3 903 0,-1-990 0,-1 1 0,-1-1 0,-7 24 0,5-20 0,-5 43 0,8-28 0,0-6 0,-8 56 0,1-38 0,-5 104 0,16 55 0,0-72 0,-2-106 0,-1 9 0,2 0 0,12 74 0,-6-67 0,2 67 0,-6-66 0,11 66 0,-6-67-455,-2 1 0,0 72 0,-6-89-6371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13:40:01.77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36 0 24575,'0'20'0,"0"-15"0,-1 42 0,3 0 0,1 0 0,13 61 0,-8-56 0,-2-1 0,-3 1 0,-5 97 0,-1-42 0,3 903 0,-1-990 0,-1 1 0,-1-1 0,-7 24 0,5-20 0,-5 43 0,8-28 0,0-6 0,-8 56 0,1-38 0,-5 104 0,16 55 0,0-72 0,-2-106 0,-1 9 0,2 0 0,12 74 0,-6-67 0,2 67 0,-6-66 0,11 66 0,-6-67-455,-2 1 0,0 72 0,-6-89-6371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67FB0-CFB6-4BAD-9ED8-F99645C71E56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8CB4C-A23C-4C1E-94BC-0FC3515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2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 통계청에서도 경기순환기를 설정하고 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14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6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사이클을 만들기 위한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r>
              <a:rPr lang="en-US" altLang="ko-KR" dirty="0"/>
              <a:t>(</a:t>
            </a:r>
            <a:r>
              <a:rPr lang="ko-KR" altLang="en-US" dirty="0"/>
              <a:t>목표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이제부터 사이클을 만들기 위한 다양한 노력들에 말하겠습니다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6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사이클을 만들기 위한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분석과 상관분석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당시 초기 단계라 전처리에 미숙하여 가격과 비율을 상관 분석한 결과다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데이터마다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0~1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사이로 정규화를 진행한 모습이다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가격이던 비율이던 하나로 통일하고 분석을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해야했음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8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GDP</a:t>
            </a:r>
            <a:r>
              <a:rPr lang="ko-KR" altLang="en-US" dirty="0"/>
              <a:t>와 </a:t>
            </a:r>
            <a:r>
              <a:rPr lang="ko-KR" altLang="en-US" dirty="0" err="1"/>
              <a:t>장기추세선을</a:t>
            </a:r>
            <a:r>
              <a:rPr lang="ko-KR" altLang="en-US" dirty="0"/>
              <a:t> 가격으로 </a:t>
            </a:r>
            <a:r>
              <a:rPr lang="ko-KR" altLang="en-US" dirty="0" err="1"/>
              <a:t>전처리하여</a:t>
            </a:r>
            <a:r>
              <a:rPr lang="ko-KR" altLang="en-US" dirty="0"/>
              <a:t> 사이클을 만들기 시도</a:t>
            </a:r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한 단계에서 금리 가격과 부동산이 다른 가격 데이터에 비해 너무 높아서 비교하기 쉽지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3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금리가격이 혼자 너무 높기에 금리데이터를 제외하였다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나스닥 값이 커서 영향력이 너무 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91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후에 값을 </a:t>
            </a:r>
            <a:r>
              <a:rPr lang="ko-KR" altLang="en-US" dirty="0" err="1"/>
              <a:t>도출해냄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74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7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1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거시 경제 측면에서 관찰되는 사이클에 대한 다양한 주장들이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0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1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94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0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8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45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BDEC9-C483-4F31-89E9-E98A217900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41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31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25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7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9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17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9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30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20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42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5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Mlflow</a:t>
            </a:r>
            <a:r>
              <a:rPr lang="en-US" altLang="ko-KR" dirty="0"/>
              <a:t> Tracking –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학습시킬 때 생기는 각종 파라미터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머신러닝</a:t>
            </a:r>
            <a:r>
              <a:rPr lang="ko-KR" altLang="en-US" dirty="0"/>
              <a:t> 모델 학습이 끝난 후 </a:t>
            </a:r>
            <a:r>
              <a:rPr lang="en-US" altLang="ko-KR" dirty="0"/>
              <a:t>metric</a:t>
            </a:r>
            <a:r>
              <a:rPr lang="ko-KR" altLang="en-US" dirty="0"/>
              <a:t>의 결과 등을 </a:t>
            </a:r>
            <a:r>
              <a:rPr lang="en-US" altLang="ko-KR" dirty="0"/>
              <a:t>logging </a:t>
            </a:r>
            <a:r>
              <a:rPr lang="ko-KR" altLang="en-US" dirty="0"/>
              <a:t>하고 그 기록 결과를 </a:t>
            </a:r>
            <a:r>
              <a:rPr lang="en-US" altLang="ko-KR" dirty="0"/>
              <a:t>web </a:t>
            </a:r>
            <a:r>
              <a:rPr lang="en-US" altLang="ko-KR" dirty="0" err="1"/>
              <a:t>ui</a:t>
            </a:r>
            <a:r>
              <a:rPr lang="ko-KR" altLang="en-US" dirty="0"/>
              <a:t>로도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Mlflow</a:t>
            </a:r>
            <a:r>
              <a:rPr lang="en-US" altLang="ko-KR" dirty="0"/>
              <a:t> Projects – </a:t>
            </a:r>
            <a:r>
              <a:rPr lang="ko-KR" altLang="en-US" dirty="0" err="1"/>
              <a:t>머신러닝</a:t>
            </a:r>
            <a:r>
              <a:rPr lang="ko-KR" altLang="en-US" dirty="0"/>
              <a:t> 코드를 재사용 가능하고 재현 가능한 형태로 포장</a:t>
            </a:r>
            <a:r>
              <a:rPr lang="en-US" altLang="ko-KR" dirty="0"/>
              <a:t>, </a:t>
            </a:r>
            <a:r>
              <a:rPr lang="ko-KR" altLang="en-US" dirty="0"/>
              <a:t>포장된 형태를 다른 데이터 </a:t>
            </a:r>
            <a:r>
              <a:rPr lang="ko-KR" altLang="en-US" dirty="0" err="1"/>
              <a:t>사이언티스트가</a:t>
            </a:r>
            <a:r>
              <a:rPr lang="ko-KR" altLang="en-US" dirty="0"/>
              <a:t> 사용하거나 </a:t>
            </a:r>
            <a:r>
              <a:rPr lang="en-US" altLang="ko-KR" dirty="0"/>
              <a:t>production</a:t>
            </a:r>
            <a:r>
              <a:rPr lang="ko-KR" altLang="en-US" dirty="0"/>
              <a:t>에 반영</a:t>
            </a:r>
            <a:endParaRPr lang="en-US" altLang="ko-KR" dirty="0"/>
          </a:p>
          <a:p>
            <a:r>
              <a:rPr lang="en-US" altLang="ko-KR" dirty="0" err="1"/>
              <a:t>Mlfflow</a:t>
            </a:r>
            <a:r>
              <a:rPr lang="en-US" altLang="ko-KR" dirty="0"/>
              <a:t> Models – </a:t>
            </a:r>
            <a:r>
              <a:rPr lang="ko-KR" altLang="en-US" dirty="0"/>
              <a:t>다양한 </a:t>
            </a:r>
            <a:r>
              <a:rPr lang="en-US" altLang="ko-KR" dirty="0"/>
              <a:t>ML </a:t>
            </a:r>
            <a:r>
              <a:rPr lang="ko-KR" altLang="en-US" dirty="0"/>
              <a:t>라이브러리에서 모델을 관리하고 배포</a:t>
            </a:r>
            <a:r>
              <a:rPr lang="en-US" altLang="ko-KR" dirty="0"/>
              <a:t>, Serving, </a:t>
            </a:r>
            <a:r>
              <a:rPr lang="ko-KR" altLang="en-US" dirty="0"/>
              <a:t>추론가능 그리고 동일한 모델을 </a:t>
            </a:r>
            <a:r>
              <a:rPr lang="ko-KR" altLang="en-US" dirty="0" err="1"/>
              <a:t>도커</a:t>
            </a:r>
            <a:r>
              <a:rPr lang="en-US" altLang="ko-KR" dirty="0"/>
              <a:t>, AWS </a:t>
            </a:r>
            <a:r>
              <a:rPr lang="ko-KR" altLang="en-US" dirty="0"/>
              <a:t>등에서 쉽게 배치할 수 있도록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72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00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모델을 활용하기 </a:t>
            </a:r>
            <a:r>
              <a:rPr lang="en-US" altLang="ko-KR" dirty="0"/>
              <a:t>or </a:t>
            </a:r>
            <a:r>
              <a:rPr lang="ko-KR" altLang="en-US" dirty="0"/>
              <a:t>데이터셋을 변경해서 넣어보기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5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5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7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무릎에서 사서 어깨에서 팔아라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 흐름의 정보에 입각한 결정을 내리고</a:t>
            </a:r>
            <a:r>
              <a:rPr lang="en-US" altLang="ko-KR" dirty="0"/>
              <a:t>, </a:t>
            </a:r>
            <a:r>
              <a:rPr lang="ko-KR" altLang="en-US" dirty="0"/>
              <a:t>전략을 조정하기 위해 이를 이해하는 것은 매우 중요합니다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경제 주기와 데이터를 검토함으로써 현재 경제 상태에 대한 통찰력을 얻고 잠재적인 기회와 위험을 식별할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경기 순환에 관한 가설들이 존재해 왔고 통계청에서도 경기 순환기를 작성하고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왜 그런 결론을 내렸는지 근거를 수치적으로 작성해주지는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지금까지 쌓여진 데이터를 기반으로 이를 확인해보고자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0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무릎에서 사서 어깨에서 팔아라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 흐름의 정보에 입각한 결정을 내리고</a:t>
            </a:r>
            <a:r>
              <a:rPr lang="en-US" altLang="ko-KR" dirty="0"/>
              <a:t>, </a:t>
            </a:r>
            <a:r>
              <a:rPr lang="ko-KR" altLang="en-US" dirty="0"/>
              <a:t>전략을 조정하기 위해 이를 이해하는 것은 매우 중요합니다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주요 경제 주기와 데이터를 검토함으로써 현재 경제 상태에 대한 통찰력을 얻고 잠재적인 기회와 위험을 식별할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경기 순환에 관한 가설들이 존재해 왔고 통계청에서도 경기 순환기를 작성하고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왜 그런 결론을 내렸는지 근거를 수치적으로 작성해주지는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지금까지 쌓여진 데이터를 기반으로 이를 확인해보고자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1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9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8CB4C-A23C-4C1E-94BC-0FC3515805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8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3" Type="http://schemas.openxmlformats.org/officeDocument/2006/relationships/image" Target="../media/image48.png"/><Relationship Id="rId7" Type="http://schemas.openxmlformats.org/officeDocument/2006/relationships/image" Target="../media/image56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580.png"/><Relationship Id="rId5" Type="http://schemas.openxmlformats.org/officeDocument/2006/relationships/image" Target="../media/image550.png"/><Relationship Id="rId15" Type="http://schemas.openxmlformats.org/officeDocument/2006/relationships/customXml" Target="../ink/ink7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70.png"/><Relationship Id="rId14" Type="http://schemas.openxmlformats.org/officeDocument/2006/relationships/customXml" Target="../ink/ink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1538868" y="2013228"/>
            <a:ext cx="91727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자산 데이터 주기성 및 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상관관계 분석과 추세 예측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2755011"/>
            <a:ext cx="97193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현재는 어느 시점일까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</a:p>
          <a:p>
            <a:pPr algn="ctr"/>
            <a:endParaRPr lang="en-US" altLang="ko-KR" sz="4000" b="1" dirty="0"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latin typeface="+mj-ea"/>
                <a:ea typeface="+mj-ea"/>
              </a:rPr>
              <a:t>주기성이 있다면 예측할 수도 있지 않을까</a:t>
            </a:r>
            <a:r>
              <a:rPr lang="en-US" altLang="ko-KR" sz="4000" b="1" dirty="0">
                <a:latin typeface="+mj-ea"/>
                <a:ea typeface="+mj-ea"/>
              </a:rPr>
              <a:t>?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31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9881118" y="6412121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1DB21-13D8-EFF4-45AC-FA74B8BDADC4}"/>
              </a:ext>
            </a:extLst>
          </p:cNvPr>
          <p:cNvSpPr txBox="1"/>
          <p:nvPr/>
        </p:nvSpPr>
        <p:spPr>
          <a:xfrm>
            <a:off x="1163052" y="1412348"/>
            <a:ext cx="3377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latin typeface="+mj-ea"/>
                <a:ea typeface="+mj-ea"/>
              </a:rPr>
              <a:t>프로젝트 목표</a:t>
            </a:r>
            <a:endParaRPr lang="ko-KR" altLang="en-US" sz="4000" b="1" dirty="0"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EC231-C27E-A010-0CAD-62793AA55467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FAD0AE-2EDC-D6B5-0F48-55DAFCA9921A}"/>
                </a:ext>
              </a:extLst>
            </p:cNvPr>
            <p:cNvSpPr txBox="1"/>
            <p:nvPr/>
          </p:nvSpPr>
          <p:spPr>
            <a:xfrm>
              <a:off x="6011654" y="3404018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2FB71079-4C15-B156-1BE4-26CB2540EC11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4742B5-6D54-3975-0A2B-CFAD96923153}"/>
              </a:ext>
            </a:extLst>
          </p:cNvPr>
          <p:cNvSpPr txBox="1"/>
          <p:nvPr/>
        </p:nvSpPr>
        <p:spPr>
          <a:xfrm>
            <a:off x="1763806" y="2633459"/>
            <a:ext cx="798167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현재 경기 순환기의 저점으로 </a:t>
            </a:r>
            <a:r>
              <a:rPr lang="en-US" altLang="ko-KR" sz="2800" dirty="0"/>
              <a:t>&lt;</a:t>
            </a:r>
            <a:r>
              <a:rPr lang="ko-KR" altLang="en-US" sz="2800" dirty="0"/>
              <a:t>언제</a:t>
            </a:r>
            <a:r>
              <a:rPr lang="en-US" altLang="ko-KR" sz="2800" dirty="0"/>
              <a:t>&gt;</a:t>
            </a:r>
            <a:r>
              <a:rPr lang="ko-KR" altLang="en-US" sz="2800" dirty="0"/>
              <a:t>를 잠정 설정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 발견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/>
              <a:t>경기 순환 사이클과 자본 간의 상관관계 파악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41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769230" y="2777761"/>
            <a:ext cx="3944311" cy="1292662"/>
            <a:chOff x="3562256" y="-680811"/>
            <a:chExt cx="2786340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524731" y="-680811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562256" y="-219146"/>
              <a:ext cx="27863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추진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9330450" cy="3233095"/>
            <a:chOff x="1261814" y="1641160"/>
            <a:chExt cx="9330450" cy="3233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9326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목표 및 데이터 요구 사항 정의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716895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dirty="0"/>
                <a:t>프로젝트 목표 </a:t>
              </a:r>
              <a:r>
                <a:rPr lang="ko-KR" altLang="en-US" sz="2400" b="1" dirty="0">
                  <a:solidFill>
                    <a:srgbClr val="92D050"/>
                  </a:solidFill>
                </a:rPr>
                <a:t>명확히</a:t>
              </a:r>
              <a:r>
                <a:rPr lang="ko-KR" altLang="en-US" sz="2400" b="1" dirty="0"/>
                <a:t> 정의</a:t>
              </a:r>
              <a:endParaRPr lang="en-US" altLang="ko-KR" sz="2400" b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b="1" i="0" dirty="0">
                <a:effectLst/>
                <a:latin typeface="Söhne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0" i="0" dirty="0">
                  <a:effectLst/>
                  <a:latin typeface="Söhne"/>
                </a:rPr>
                <a:t>목표 달성에 필요한 특정 데이터 요구 사항을 식별</a:t>
              </a:r>
              <a:endParaRPr lang="en-US" altLang="ko-KR" sz="2400" dirty="0">
                <a:latin typeface="Söhne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b="0" i="0" dirty="0">
                <a:effectLst/>
                <a:latin typeface="Söhne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0" i="0" dirty="0">
                  <a:effectLst/>
                  <a:latin typeface="Söhne"/>
                </a:rPr>
                <a:t>필요한 데이터 소스 및 데이터 수집 방법 결정</a:t>
              </a:r>
              <a:endParaRPr lang="en-US" altLang="ko-KR" sz="2400" b="0" i="0" dirty="0">
                <a:effectLst/>
                <a:latin typeface="Söhne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8856912" cy="3233095"/>
            <a:chOff x="1261814" y="1641160"/>
            <a:chExt cx="8856912" cy="3233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7348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데이터 수집 및 </a:t>
              </a:r>
              <a:r>
                <a:rPr lang="ko-KR" altLang="en-US" sz="3600" b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전처리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885691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식별된 소스에서 필요한 데이터 셋 획득</a:t>
              </a:r>
              <a:endParaRPr lang="en-US" altLang="ko-KR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데이터 품질과 무결성 평가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필요에 따라 데이터를 정리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변환 및 통합하여 데이터를 </a:t>
              </a:r>
              <a:r>
                <a:rPr lang="ko-KR" altLang="en-US" sz="2400" dirty="0" err="1"/>
                <a:t>전처리</a:t>
              </a:r>
              <a:endParaRPr lang="ko-KR" altLang="en-US" sz="2400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2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32704" y="1651604"/>
            <a:ext cx="9413924" cy="3151425"/>
            <a:chOff x="1265672" y="1641160"/>
            <a:chExt cx="9413924" cy="31514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8087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탐색적 데이터 분석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(EDA)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5672" y="2484261"/>
              <a:ext cx="941392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b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탐색적 데이터 분석</a:t>
              </a:r>
              <a:r>
                <a:rPr lang="en-US" altLang="ko-KR" sz="2400" dirty="0"/>
                <a:t>(EDA) </a:t>
              </a:r>
              <a:r>
                <a:rPr lang="ko-KR" altLang="en-US" sz="2400" dirty="0"/>
                <a:t>수행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데이터의 구조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분포 및 관계를 이해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적절한 차트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그래프 및 요약 통계를 사용하여 데이터를 시각화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해결해야 할 </a:t>
              </a:r>
              <a:r>
                <a:rPr lang="ko-KR" altLang="en-US" sz="2400" dirty="0" err="1"/>
                <a:t>결측치</a:t>
              </a:r>
              <a:r>
                <a:rPr lang="en-US" altLang="ko-KR" sz="2400" dirty="0"/>
                <a:t>(Missing value), </a:t>
              </a:r>
              <a:r>
                <a:rPr lang="ko-KR" altLang="en-US" sz="2400" dirty="0"/>
                <a:t>이상치</a:t>
              </a:r>
              <a:r>
                <a:rPr lang="en-US" altLang="ko-KR" sz="2400" dirty="0"/>
                <a:t>(Outliers) </a:t>
              </a:r>
              <a:r>
                <a:rPr lang="ko-KR" altLang="en-US" sz="2400" dirty="0"/>
                <a:t>식별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9461244" cy="3233095"/>
            <a:chOff x="1261814" y="1641160"/>
            <a:chExt cx="9461244" cy="3233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4293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통계 분석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946124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데이터의 목적과 특성에 따라 적절한 통계 기법을 선택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회귀 분석 또는 클러스터링과 같은 통계 방법을 적용하여 패턴 인식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결과를 해석하고 통계적 유의성을 검증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8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8371202" cy="3602427"/>
            <a:chOff x="1261814" y="1641160"/>
            <a:chExt cx="8371202" cy="360242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6809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모델링 및 기계 학습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837120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분석 목표와 관련된 변수 및 기능 파악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주기성을 가진 정보임을 감안하여 </a:t>
              </a:r>
              <a:r>
                <a:rPr lang="en-US" altLang="ko-KR" sz="2400" dirty="0"/>
                <a:t>ARIMA model</a:t>
              </a:r>
              <a:r>
                <a:rPr lang="ko-KR" altLang="en-US" sz="2400" dirty="0"/>
                <a:t>사용</a:t>
              </a:r>
              <a:r>
                <a:rPr lang="en-US" altLang="ko-KR" sz="2400" dirty="0"/>
                <a:t>, </a:t>
              </a:r>
            </a:p>
            <a:p>
              <a:r>
                <a:rPr lang="en-US" altLang="ko-KR" sz="2400" dirty="0"/>
                <a:t>     </a:t>
              </a:r>
              <a:r>
                <a:rPr lang="ko-KR" altLang="en-US" sz="2400" dirty="0"/>
                <a:t>예측 또는 설명 모델을 개발하고 훈련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모델을 평가하고 미세 조정</a:t>
              </a:r>
              <a:r>
                <a:rPr lang="en-US" altLang="ko-KR" sz="2400" dirty="0"/>
                <a:t>(Fine-tuning)</a:t>
              </a:r>
              <a:r>
                <a:rPr lang="ko-KR" altLang="en-US" sz="2400" dirty="0"/>
                <a:t>하여 성능을 최적화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10306026" cy="3233095"/>
            <a:chOff x="1261814" y="1641160"/>
            <a:chExt cx="10306026" cy="3233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5370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데이터 시각화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1030602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분석에서 얻은 결과를 효과적으로 전달하기 위해 시각화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차트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지도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대시보드 및 기타 시각적 도구를 사용하여 핵심 메시지를 제작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시각화가 명확하고 직관적인지 확인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추진 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428846" y="1651604"/>
            <a:ext cx="9991838" cy="2863763"/>
            <a:chOff x="1261814" y="1641160"/>
            <a:chExt cx="9991838" cy="28637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65672" y="1641160"/>
              <a:ext cx="55515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7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주차</a:t>
              </a:r>
              <a:r>
                <a:rPr lang="en-US" altLang="ko-KR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문서화 및 검토</a:t>
              </a:r>
              <a:endParaRPr lang="ko-KR" altLang="en-US" sz="3600" b="1" dirty="0"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1261814" y="2935263"/>
              <a:ext cx="9991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방법론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데이터 소스</a:t>
              </a:r>
              <a:r>
                <a:rPr lang="en-US" altLang="ko-KR" sz="2400" dirty="0"/>
                <a:t>, </a:t>
              </a:r>
              <a:r>
                <a:rPr lang="ko-KR" altLang="en-US" sz="2400" dirty="0" err="1"/>
                <a:t>전처리</a:t>
              </a:r>
              <a:r>
                <a:rPr lang="ko-KR" altLang="en-US" sz="2400" dirty="0"/>
                <a:t> 단계 및 사용된 분석 기술을 포함하여 전체</a:t>
              </a:r>
              <a:endParaRPr lang="en-US" altLang="ko-KR" sz="2400" dirty="0"/>
            </a:p>
            <a:p>
              <a:r>
                <a:rPr lang="en-US" altLang="ko-KR" sz="2400" dirty="0"/>
                <a:t>     </a:t>
              </a:r>
              <a:r>
                <a:rPr lang="ko-KR" altLang="en-US" sz="2400" dirty="0"/>
                <a:t>데이터 분석 프로세스를 문서화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간결하며 적절한 시각화를 포함하도록 마무리하여 보고서 작성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D25169-958D-09E6-FA11-F8E390627FDB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877736" y="1470547"/>
            <a:ext cx="32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1965796" y="1559145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877736" y="2914799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1961273" y="300319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금리 사이클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877736" y="4359051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1961273" y="4447241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ED923-7B33-62F5-9BD7-662B1DF3278F}"/>
              </a:ext>
            </a:extLst>
          </p:cNvPr>
          <p:cNvSpPr txBox="1"/>
          <p:nvPr/>
        </p:nvSpPr>
        <p:spPr>
          <a:xfrm>
            <a:off x="877736" y="2192673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7B326-1DF1-1E3B-0F96-30009C5264CD}"/>
              </a:ext>
            </a:extLst>
          </p:cNvPr>
          <p:cNvSpPr txBox="1"/>
          <p:nvPr/>
        </p:nvSpPr>
        <p:spPr>
          <a:xfrm>
            <a:off x="1975373" y="228116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추진방법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DFD0C1-50CC-E9F1-CE53-921F3785451F}"/>
              </a:ext>
            </a:extLst>
          </p:cNvPr>
          <p:cNvSpPr txBox="1"/>
          <p:nvPr/>
        </p:nvSpPr>
        <p:spPr>
          <a:xfrm>
            <a:off x="877736" y="3636925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F9A78-0840-98BE-6280-3963F8103C55}"/>
              </a:ext>
            </a:extLst>
          </p:cNvPr>
          <p:cNvSpPr txBox="1"/>
          <p:nvPr/>
        </p:nvSpPr>
        <p:spPr>
          <a:xfrm>
            <a:off x="1961273" y="372521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장기 부채 사이클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21DA4-B864-93B8-53B2-18ADE19C4448}"/>
              </a:ext>
            </a:extLst>
          </p:cNvPr>
          <p:cNvSpPr txBox="1"/>
          <p:nvPr/>
        </p:nvSpPr>
        <p:spPr>
          <a:xfrm>
            <a:off x="877736" y="5081177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0C313-2E70-5F05-CB96-BF1D1A6B8B5B}"/>
              </a:ext>
            </a:extLst>
          </p:cNvPr>
          <p:cNvSpPr txBox="1"/>
          <p:nvPr/>
        </p:nvSpPr>
        <p:spPr>
          <a:xfrm>
            <a:off x="1961273" y="589128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향후계획 및 이슈사항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D5251-72A6-087D-A198-55C9BF30895D}"/>
              </a:ext>
            </a:extLst>
          </p:cNvPr>
          <p:cNvSpPr txBox="1"/>
          <p:nvPr/>
        </p:nvSpPr>
        <p:spPr>
          <a:xfrm>
            <a:off x="877736" y="5803302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C3EEB-7F2D-BEF4-656F-52D5050151F4}"/>
              </a:ext>
            </a:extLst>
          </p:cNvPr>
          <p:cNvSpPr txBox="1"/>
          <p:nvPr/>
        </p:nvSpPr>
        <p:spPr>
          <a:xfrm>
            <a:off x="1961273" y="516926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ARIMA MODEL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9839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3807553" y="1655953"/>
            <a:ext cx="423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금리 사이클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1012750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사이클을 만드는 이유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1300268" y="3787021"/>
            <a:ext cx="35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경기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순환을 파악해 각 시기에 맞는 자산의 추세 예측을 위해서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경기 순환">
            <a:extLst>
              <a:ext uri="{FF2B5EF4-FFF2-40B4-BE49-F238E27FC236}">
                <a16:creationId xmlns:a16="http://schemas.microsoft.com/office/drawing/2014/main" id="{EEACA44E-D22E-C84B-E262-64BEAB9E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99" y="2020212"/>
            <a:ext cx="6599872" cy="41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8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2431730" y="853361"/>
            <a:ext cx="7328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사이클을 만들기 위한 방안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4182B0-58E0-1151-114D-8AA0C3DF605D}"/>
              </a:ext>
            </a:extLst>
          </p:cNvPr>
          <p:cNvCxnSpPr/>
          <p:nvPr/>
        </p:nvCxnSpPr>
        <p:spPr>
          <a:xfrm>
            <a:off x="6096000" y="1625240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80CD06-60D6-4F7E-4073-DA9E46208D7C}"/>
              </a:ext>
            </a:extLst>
          </p:cNvPr>
          <p:cNvSpPr/>
          <p:nvPr/>
        </p:nvSpPr>
        <p:spPr>
          <a:xfrm>
            <a:off x="495300" y="1625240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E0321F-0DEA-82B8-9BFB-63DB0AFB8715}"/>
              </a:ext>
            </a:extLst>
          </p:cNvPr>
          <p:cNvGrpSpPr/>
          <p:nvPr/>
        </p:nvGrpSpPr>
        <p:grpSpPr>
          <a:xfrm>
            <a:off x="495300" y="4959453"/>
            <a:ext cx="5129442" cy="1416205"/>
            <a:chOff x="5145535" y="2887765"/>
            <a:chExt cx="1952653" cy="658721"/>
          </a:xfrm>
        </p:grpSpPr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C845BC6A-32A8-46A1-9A6D-875BA4065E8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7430C-983F-EF05-6873-2BEE18D03E65}"/>
                </a:ext>
              </a:extLst>
            </p:cNvPr>
            <p:cNvSpPr txBox="1"/>
            <p:nvPr/>
          </p:nvSpPr>
          <p:spPr>
            <a:xfrm>
              <a:off x="5430701" y="3226511"/>
              <a:ext cx="1438518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GDP,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06E8EC-5F71-A632-DA11-7F24DEA0DDFB}"/>
              </a:ext>
            </a:extLst>
          </p:cNvPr>
          <p:cNvSpPr txBox="1"/>
          <p:nvPr/>
        </p:nvSpPr>
        <p:spPr>
          <a:xfrm>
            <a:off x="752857" y="192971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평균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A8CE-BBF3-9B2C-C0BF-BAE767733583}"/>
              </a:ext>
            </a:extLst>
          </p:cNvPr>
          <p:cNvSpPr txBox="1"/>
          <p:nvPr/>
        </p:nvSpPr>
        <p:spPr>
          <a:xfrm>
            <a:off x="752857" y="2867761"/>
            <a:ext cx="459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가격으로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가격으로</a:t>
            </a:r>
            <a:r>
              <a:rPr lang="en-US" altLang="ko-KR" dirty="0"/>
              <a:t> </a:t>
            </a:r>
            <a:r>
              <a:rPr lang="ko-KR" altLang="en-US" dirty="0"/>
              <a:t>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GDP</a:t>
            </a:r>
            <a:r>
              <a:rPr lang="ko-KR" altLang="en-US" dirty="0"/>
              <a:t>와 각</a:t>
            </a:r>
            <a:r>
              <a:rPr lang="en-US" altLang="ko-KR" dirty="0"/>
              <a:t> </a:t>
            </a:r>
            <a:r>
              <a:rPr lang="ko-KR" altLang="en-US" dirty="0"/>
              <a:t>자산 데이터 상관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61DBA1-56B1-111E-0CF6-CE504598C1BA}"/>
              </a:ext>
            </a:extLst>
          </p:cNvPr>
          <p:cNvSpPr/>
          <p:nvPr/>
        </p:nvSpPr>
        <p:spPr>
          <a:xfrm>
            <a:off x="6591300" y="1625239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342BAA-CBCF-B6C1-EC28-A5F055F82A36}"/>
              </a:ext>
            </a:extLst>
          </p:cNvPr>
          <p:cNvGrpSpPr/>
          <p:nvPr/>
        </p:nvGrpSpPr>
        <p:grpSpPr>
          <a:xfrm>
            <a:off x="6591300" y="4959452"/>
            <a:ext cx="5129442" cy="1416205"/>
            <a:chOff x="5145535" y="2887765"/>
            <a:chExt cx="1952653" cy="658721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3B2CB48F-3A5D-0B54-867F-018826383CB6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79BAA-6B02-2CB7-713D-FF9E7889F60E}"/>
                </a:ext>
              </a:extLst>
            </p:cNvPr>
            <p:cNvSpPr txBox="1"/>
            <p:nvPr/>
          </p:nvSpPr>
          <p:spPr>
            <a:xfrm>
              <a:off x="5533881" y="3226511"/>
              <a:ext cx="1232165" cy="186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금리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주가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금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부동산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채권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9D1D5F-312C-4851-48F6-16672DF36977}"/>
              </a:ext>
            </a:extLst>
          </p:cNvPr>
          <p:cNvSpPr txBox="1"/>
          <p:nvPr/>
        </p:nvSpPr>
        <p:spPr>
          <a:xfrm>
            <a:off x="6848857" y="1929717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장기 추세선</a:t>
            </a:r>
            <a:r>
              <a:rPr lang="en-US" altLang="ko-KR" b="1" dirty="0"/>
              <a:t>(</a:t>
            </a:r>
            <a:r>
              <a:rPr lang="ko-KR" altLang="en-US" b="1" dirty="0"/>
              <a:t>지표  </a:t>
            </a:r>
            <a:r>
              <a:rPr lang="ko-KR" altLang="en-US" b="1" dirty="0" err="1"/>
              <a:t>펑균</a:t>
            </a:r>
            <a:r>
              <a:rPr lang="en-US" altLang="ko-KR" b="1" dirty="0"/>
              <a:t>) </a:t>
            </a:r>
            <a:r>
              <a:rPr lang="ko-KR" altLang="en-US" b="1" dirty="0"/>
              <a:t>구하기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271E6-6FA7-1835-7913-9875E8969B01}"/>
              </a:ext>
            </a:extLst>
          </p:cNvPr>
          <p:cNvSpPr txBox="1"/>
          <p:nvPr/>
        </p:nvSpPr>
        <p:spPr>
          <a:xfrm>
            <a:off x="6848857" y="2867760"/>
            <a:ext cx="45997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작성된 데이터 구하기</a:t>
            </a:r>
            <a:endParaRPr lang="en-US" altLang="ko-KR" dirty="0"/>
          </a:p>
          <a:p>
            <a:pPr algn="just"/>
            <a:r>
              <a:rPr lang="ko-KR" altLang="en-US" dirty="0"/>
              <a:t>비율</a:t>
            </a:r>
            <a:r>
              <a:rPr lang="en-US" altLang="ko-KR" dirty="0"/>
              <a:t>(%)</a:t>
            </a:r>
            <a:r>
              <a:rPr lang="ko-KR" altLang="en-US" dirty="0"/>
              <a:t>로 데이터 통일</a:t>
            </a:r>
            <a:r>
              <a:rPr lang="en-US" altLang="ko-KR" dirty="0"/>
              <a:t>( </a:t>
            </a:r>
            <a:r>
              <a:rPr lang="ko-KR" altLang="en-US" dirty="0" err="1"/>
              <a:t>전처리</a:t>
            </a:r>
            <a:r>
              <a:rPr lang="en-US" altLang="ko-KR" dirty="0"/>
              <a:t> )</a:t>
            </a:r>
          </a:p>
          <a:p>
            <a:pPr algn="just"/>
            <a:r>
              <a:rPr lang="ko-KR" altLang="en-US" dirty="0"/>
              <a:t>금리와 자산 데이터 상관 분석</a:t>
            </a:r>
            <a:endParaRPr lang="en-US" altLang="ko-KR" dirty="0"/>
          </a:p>
          <a:p>
            <a:pPr algn="just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24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407991" y="6244218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529612" y="623244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964C78D-3FA0-4BEF-11C0-0DDE0293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0" y="1466574"/>
            <a:ext cx="7018482" cy="37612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C0DA4C-E3D6-2598-4647-F29D83B9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24" y="1246913"/>
            <a:ext cx="427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1775885" y="6244218"/>
            <a:ext cx="39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152908" y="623244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가지 자산 상관 분석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2841868" y="602880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770061" y="601703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705C2D-FEBD-132D-62F2-AE60843B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/>
          <a:stretch/>
        </p:blipFill>
        <p:spPr>
          <a:xfrm>
            <a:off x="589608" y="1735120"/>
            <a:ext cx="6040628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A177F3-0484-E5D7-31E3-E60EF7333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"/>
          <a:stretch/>
        </p:blipFill>
        <p:spPr>
          <a:xfrm>
            <a:off x="7573817" y="1718448"/>
            <a:ext cx="4237725" cy="39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85672" y="5922549"/>
            <a:ext cx="422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 &amp; 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데이터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금리가격 제외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86304" y="5707134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21F755-C205-2733-1301-92BA7991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3" y="1254309"/>
            <a:ext cx="7935173" cy="40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537205" y="2116421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64F17C-E757-7248-F576-A4852374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44"/>
          <a:stretch/>
        </p:blipFill>
        <p:spPr>
          <a:xfrm>
            <a:off x="994059" y="1188165"/>
            <a:ext cx="6810375" cy="4731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537205" y="452711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</p:spTree>
    <p:extLst>
      <p:ext uri="{BB962C8B-B14F-4D97-AF65-F5344CB8AC3E}">
        <p14:creationId xmlns:p14="http://schemas.microsoft.com/office/powerpoint/2010/main" val="42907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8092373" y="4527112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평균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6E44A-54CB-9A5C-1F01-2852F936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84" y="1569027"/>
            <a:ext cx="69151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8104247" y="2235174"/>
            <a:ext cx="3569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채권의 값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A91E-2A92-3E6F-B6E4-452672086E09}"/>
              </a:ext>
            </a:extLst>
          </p:cNvPr>
          <p:cNvSpPr txBox="1"/>
          <p:nvPr/>
        </p:nvSpPr>
        <p:spPr>
          <a:xfrm>
            <a:off x="7729296" y="4527112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나스닥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GDP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C62941-C6C1-5B80-1FB5-A374F3E7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59" y="1447800"/>
            <a:ext cx="6924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29205" y="558478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비율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DCA9A5D-BD7F-8B09-A457-FCA73DD3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82" y="1669968"/>
            <a:ext cx="65436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BAA89-0E25-5ABA-6C75-0A45CBA228CE}"/>
              </a:ext>
            </a:extLst>
          </p:cNvPr>
          <p:cNvSpPr txBox="1"/>
          <p:nvPr/>
        </p:nvSpPr>
        <p:spPr>
          <a:xfrm>
            <a:off x="4012029" y="1215415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금리와 장기 추세선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편차 사이클</a:t>
            </a:r>
          </a:p>
        </p:txBody>
      </p:sp>
    </p:spTree>
    <p:extLst>
      <p:ext uri="{BB962C8B-B14F-4D97-AF65-F5344CB8AC3E}">
        <p14:creationId xmlns:p14="http://schemas.microsoft.com/office/powerpoint/2010/main" val="39150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34F40CF-F368-D20A-D4C8-20A1EBD5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0" y="1626919"/>
            <a:ext cx="6794495" cy="3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833546" y="6375658"/>
            <a:ext cx="515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지수로 변경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498236" y="6160243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263A338-E651-CA08-0852-D1AC2C5A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1186621"/>
            <a:ext cx="93821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3705102" y="5632282"/>
            <a:ext cx="464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비율에서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평균비율을 뺀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037171" y="541686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75B47D2-A3F5-37B9-6FED-B476EE29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86" y="1041096"/>
            <a:ext cx="7668629" cy="38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4643632" y="558478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지표 월별 변동률 차이 그래프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357748" y="536936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81223A-E99B-4500-C335-50C3FDA4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88" y="4540690"/>
            <a:ext cx="9115425" cy="165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650225-8285-9ACF-CC84-E3D0704B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3" y="1041096"/>
            <a:ext cx="10018389" cy="2387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8DE94-3651-127E-FCDB-E8C8A38A824E}"/>
              </a:ext>
            </a:extLst>
          </p:cNvPr>
          <p:cNvSpPr txBox="1"/>
          <p:nvPr/>
        </p:nvSpPr>
        <p:spPr>
          <a:xfrm>
            <a:off x="4140179" y="6370527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계절성 분석을 위해 윈도우 롤링 적용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A001B8-A6A7-D81B-C682-A676FCA97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2387" y="3569239"/>
            <a:ext cx="816538" cy="8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56420" y="141458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 지수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3A6A51-316F-B235-36DA-EF17154C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" y="944164"/>
            <a:ext cx="6040629" cy="3067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56420" y="288454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1B842C-67D8-DE9C-DB58-FCEDCB03C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86" y="3613666"/>
            <a:ext cx="5889920" cy="3125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4281093" y="4993428"/>
            <a:ext cx="18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1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965548" y="143881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5965548" y="278000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774429" y="493041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부동산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EC018-C861-5EAE-A880-E337CB5D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09402"/>
            <a:ext cx="5368944" cy="2716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45C864-3682-5116-409C-D3ABD024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66" y="3708669"/>
            <a:ext cx="5429653" cy="28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4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6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F51E1-691E-7356-C6E5-F84B3D12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0" y="1043303"/>
            <a:ext cx="5648510" cy="286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54206-E521-C482-3A65-2766EC6F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28" y="3687977"/>
            <a:ext cx="5419972" cy="28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604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 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(INTEREST RATE CYCLE)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6080965" y="1438810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 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2E12-F248-AEB7-9A3B-853B6B494997}"/>
              </a:ext>
            </a:extLst>
          </p:cNvPr>
          <p:cNvSpPr txBox="1"/>
          <p:nvPr/>
        </p:nvSpPr>
        <p:spPr>
          <a:xfrm>
            <a:off x="6080965" y="27800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D59EE-3D8D-F98D-B102-CB34471139E8}"/>
              </a:ext>
            </a:extLst>
          </p:cNvPr>
          <p:cNvSpPr txBox="1"/>
          <p:nvPr/>
        </p:nvSpPr>
        <p:spPr>
          <a:xfrm>
            <a:off x="3889847" y="493041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사이클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44ADC7-01F3-293F-5750-DCA53CA3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2" y="1039304"/>
            <a:ext cx="5610040" cy="2851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7690D8-145D-96B9-39EC-1D1130AB1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62" y="3615794"/>
            <a:ext cx="5779849" cy="29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36CA6-78C7-E41E-7AC5-F743FED1080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748ACA-CA97-B418-D32F-18F38DCD89EB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blipFill dpi="0" rotWithShape="1"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9248-14EF-B516-7C3F-2102C8E38B22}"/>
              </a:ext>
            </a:extLst>
          </p:cNvPr>
          <p:cNvSpPr txBox="1"/>
          <p:nvPr/>
        </p:nvSpPr>
        <p:spPr>
          <a:xfrm>
            <a:off x="5507537" y="451066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Part 4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38958-53D0-2CA5-0917-DAA31FAAAE8D}"/>
              </a:ext>
            </a:extLst>
          </p:cNvPr>
          <p:cNvSpPr txBox="1"/>
          <p:nvPr/>
        </p:nvSpPr>
        <p:spPr>
          <a:xfrm>
            <a:off x="3807553" y="5068226"/>
            <a:ext cx="4987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9838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879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4EFF28-D2BD-F736-7221-3D4EBE5ADE20}"/>
              </a:ext>
            </a:extLst>
          </p:cNvPr>
          <p:cNvSpPr txBox="1"/>
          <p:nvPr/>
        </p:nvSpPr>
        <p:spPr>
          <a:xfrm>
            <a:off x="2432538" y="2148435"/>
            <a:ext cx="73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Ray-</a:t>
            </a:r>
            <a:r>
              <a:rPr lang="en-US" altLang="ko-KR" sz="2800" b="1" dirty="0" err="1"/>
              <a:t>Dalio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의 장기 부채 사이클로 사이클 생성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028323-4678-AAEB-5E1C-7ADE88A53E38}"/>
              </a:ext>
            </a:extLst>
          </p:cNvPr>
          <p:cNvCxnSpPr/>
          <p:nvPr/>
        </p:nvCxnSpPr>
        <p:spPr>
          <a:xfrm>
            <a:off x="6096000" y="3006969"/>
            <a:ext cx="0" cy="84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032168-C23E-6BB5-33B6-C7E8545D69A3}"/>
              </a:ext>
            </a:extLst>
          </p:cNvPr>
          <p:cNvSpPr txBox="1"/>
          <p:nvPr/>
        </p:nvSpPr>
        <p:spPr>
          <a:xfrm>
            <a:off x="2086707" y="4429837"/>
            <a:ext cx="801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상승구간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하락구간에서  자산 간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20737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1244356" y="3404018"/>
              <a:ext cx="97193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atin typeface="+mj-ea"/>
                  <a:ea typeface="+mj-ea"/>
                </a:rPr>
                <a:t>금융 데이터에 주기성을 확인할 수 있을까</a:t>
              </a:r>
              <a:r>
                <a:rPr lang="en-US" altLang="ko-KR" sz="4000" b="1" dirty="0">
                  <a:latin typeface="+mj-ea"/>
                  <a:ea typeface="+mj-ea"/>
                </a:rPr>
                <a:t>?</a:t>
              </a:r>
              <a:endParaRPr lang="ko-KR" altLang="en-US" sz="4000" b="1" dirty="0">
                <a:latin typeface="+mj-ea"/>
                <a:ea typeface="+mj-ea"/>
              </a:endParaRP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73E01-EBD7-CB01-403B-BB81D0F8686C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54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개념정리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495299" y="978299"/>
            <a:ext cx="11445237" cy="5460601"/>
            <a:chOff x="556354" y="978299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556354" y="978299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89630" y="1217074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354528" y="1311380"/>
              <a:ext cx="3701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Ray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Dalio’s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부채 사이클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0026B7A-DDCC-835E-EC33-F3250922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2" y="1901564"/>
            <a:ext cx="10529441" cy="43652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C40D3E6-8283-D0A4-199D-011DA9791A4D}"/>
              </a:ext>
            </a:extLst>
          </p:cNvPr>
          <p:cNvSpPr/>
          <p:nvPr/>
        </p:nvSpPr>
        <p:spPr>
          <a:xfrm rot="1276575">
            <a:off x="2192297" y="4747446"/>
            <a:ext cx="436604" cy="914400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1AAD3-16F8-D572-D108-ED786C87E483}"/>
              </a:ext>
            </a:extLst>
          </p:cNvPr>
          <p:cNvSpPr txBox="1"/>
          <p:nvPr/>
        </p:nvSpPr>
        <p:spPr>
          <a:xfrm>
            <a:off x="1817402" y="3708599"/>
            <a:ext cx="51109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부채율</a:t>
            </a:r>
            <a:r>
              <a:rPr lang="ko-KR" altLang="en-US" b="1" dirty="0"/>
              <a:t> </a:t>
            </a:r>
            <a:r>
              <a:rPr lang="en-US" altLang="ko-KR" b="1" dirty="0"/>
              <a:t>&gt; </a:t>
            </a:r>
            <a:r>
              <a:rPr lang="ko-KR" altLang="en-US" b="1" dirty="0"/>
              <a:t>생산성</a:t>
            </a:r>
            <a:endParaRPr lang="en-US" altLang="ko-KR" b="1" dirty="0"/>
          </a:p>
          <a:p>
            <a:r>
              <a:rPr lang="en-US" altLang="ko-KR" dirty="0"/>
              <a:t>-&gt;</a:t>
            </a:r>
            <a:r>
              <a:rPr lang="ko-KR" altLang="en-US" dirty="0"/>
              <a:t> 부채가 생산성보다 높아지면서 경제 활성시기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소비와 대출을 억제하면서 부채감소필요</a:t>
            </a:r>
            <a:endParaRPr lang="en-US" altLang="ko-KR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880120C-6A50-145E-16CE-D2EAA6FAF28A}"/>
              </a:ext>
            </a:extLst>
          </p:cNvPr>
          <p:cNvSpPr/>
          <p:nvPr/>
        </p:nvSpPr>
        <p:spPr>
          <a:xfrm rot="4783848" flipV="1">
            <a:off x="2416939" y="4893779"/>
            <a:ext cx="725969" cy="302482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7354E-3D4C-A1E6-99BB-97FC38A1FA58}"/>
              </a:ext>
            </a:extLst>
          </p:cNvPr>
          <p:cNvSpPr txBox="1"/>
          <p:nvPr/>
        </p:nvSpPr>
        <p:spPr>
          <a:xfrm>
            <a:off x="2993453" y="4352574"/>
            <a:ext cx="460930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부채율</a:t>
            </a:r>
            <a:r>
              <a:rPr lang="ko-KR" altLang="en-US" b="1" dirty="0"/>
              <a:t> </a:t>
            </a:r>
            <a:r>
              <a:rPr lang="en-US" altLang="ko-KR" b="1" dirty="0"/>
              <a:t>&lt; </a:t>
            </a:r>
            <a:r>
              <a:rPr lang="ko-KR" altLang="en-US" b="1" dirty="0"/>
              <a:t>생산성</a:t>
            </a:r>
            <a:endParaRPr lang="en-US" altLang="ko-KR" b="1" dirty="0"/>
          </a:p>
          <a:p>
            <a:r>
              <a:rPr lang="en-US" altLang="ko-KR" dirty="0"/>
              <a:t>-&gt;</a:t>
            </a:r>
            <a:r>
              <a:rPr lang="ko-KR" altLang="en-US" dirty="0"/>
              <a:t> 부채가 줄어드는 동시에 경제 침체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투자</a:t>
            </a:r>
            <a:r>
              <a:rPr lang="en-US" altLang="ko-KR" dirty="0"/>
              <a:t>, </a:t>
            </a:r>
            <a:r>
              <a:rPr lang="ko-KR" altLang="en-US" dirty="0"/>
              <a:t>대출</a:t>
            </a:r>
            <a:r>
              <a:rPr lang="en-US" altLang="ko-KR" dirty="0"/>
              <a:t>, </a:t>
            </a:r>
            <a:r>
              <a:rPr lang="ko-KR" altLang="en-US" dirty="0"/>
              <a:t> 소비를 통한 경제 활성화 필요</a:t>
            </a:r>
            <a:endParaRPr lang="en-US" altLang="ko-KR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ED4B0E-D0BC-7F0C-7BBC-AFC8F4FAEF62}"/>
              </a:ext>
            </a:extLst>
          </p:cNvPr>
          <p:cNvSpPr/>
          <p:nvPr/>
        </p:nvSpPr>
        <p:spPr>
          <a:xfrm rot="4783848" flipV="1">
            <a:off x="5634802" y="4316894"/>
            <a:ext cx="2523715" cy="545142"/>
          </a:xfrm>
          <a:prstGeom prst="ellipse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B4933-9D97-E861-DC5C-EEECCEE16DC2}"/>
              </a:ext>
            </a:extLst>
          </p:cNvPr>
          <p:cNvSpPr txBox="1"/>
          <p:nvPr/>
        </p:nvSpPr>
        <p:spPr>
          <a:xfrm>
            <a:off x="5765473" y="2109674"/>
            <a:ext cx="564003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디레버리징</a:t>
            </a:r>
            <a:r>
              <a:rPr lang="en-US" altLang="ko-KR" b="1" dirty="0"/>
              <a:t>(=</a:t>
            </a:r>
            <a:r>
              <a:rPr lang="ko-KR" altLang="en-US" b="1" dirty="0"/>
              <a:t>버블 붕괴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부채가 많지만 자산가치 상승으로 부유하다고 느낌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부채부담을 감당하지 못하고 경제가 무너짐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금리를 낮춰도 부채 부담이 완화되지 못함</a:t>
            </a:r>
            <a:endParaRPr lang="en-US" altLang="ko-KR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FACEFAC-E3F5-6EDB-76D1-89649AE663A8}"/>
              </a:ext>
            </a:extLst>
          </p:cNvPr>
          <p:cNvSpPr/>
          <p:nvPr/>
        </p:nvSpPr>
        <p:spPr>
          <a:xfrm>
            <a:off x="1699846" y="3598135"/>
            <a:ext cx="8384172" cy="2298573"/>
          </a:xfrm>
          <a:custGeom>
            <a:avLst/>
            <a:gdLst>
              <a:gd name="connsiteX0" fmla="*/ 0 w 8384172"/>
              <a:gd name="connsiteY0" fmla="*/ 2298573 h 2298573"/>
              <a:gd name="connsiteX1" fmla="*/ 1934308 w 8384172"/>
              <a:gd name="connsiteY1" fmla="*/ 587003 h 2298573"/>
              <a:gd name="connsiteX2" fmla="*/ 4290646 w 8384172"/>
              <a:gd name="connsiteY2" fmla="*/ 850 h 2298573"/>
              <a:gd name="connsiteX3" fmla="*/ 5169877 w 8384172"/>
              <a:gd name="connsiteY3" fmla="*/ 446327 h 2298573"/>
              <a:gd name="connsiteX4" fmla="*/ 8370277 w 8384172"/>
              <a:gd name="connsiteY4" fmla="*/ 1970327 h 22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4172" h="2298573">
                <a:moveTo>
                  <a:pt x="0" y="2298573"/>
                </a:moveTo>
                <a:cubicBezTo>
                  <a:pt x="609600" y="1634265"/>
                  <a:pt x="1219200" y="969957"/>
                  <a:pt x="1934308" y="587003"/>
                </a:cubicBezTo>
                <a:cubicBezTo>
                  <a:pt x="2649416" y="204049"/>
                  <a:pt x="3751385" y="24296"/>
                  <a:pt x="4290646" y="850"/>
                </a:cubicBezTo>
                <a:cubicBezTo>
                  <a:pt x="4829907" y="-22596"/>
                  <a:pt x="5169877" y="446327"/>
                  <a:pt x="5169877" y="446327"/>
                </a:cubicBezTo>
                <a:cubicBezTo>
                  <a:pt x="5849815" y="774573"/>
                  <a:pt x="8602785" y="1761266"/>
                  <a:pt x="8370277" y="1970327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E989C2-855B-2FC6-3C81-D9EDEAC3912D}"/>
              </a:ext>
            </a:extLst>
          </p:cNvPr>
          <p:cNvSpPr/>
          <p:nvPr/>
        </p:nvSpPr>
        <p:spPr>
          <a:xfrm>
            <a:off x="2566394" y="2350293"/>
            <a:ext cx="3166191" cy="577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79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부채율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8960EC-1520-6649-1BBE-B9C6D40EDF9E}"/>
              </a:ext>
            </a:extLst>
          </p:cNvPr>
          <p:cNvGrpSpPr/>
          <p:nvPr/>
        </p:nvGrpSpPr>
        <p:grpSpPr>
          <a:xfrm>
            <a:off x="992910" y="1234830"/>
            <a:ext cx="2994024" cy="5016163"/>
            <a:chOff x="992910" y="1234830"/>
            <a:chExt cx="2994024" cy="50161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483866-7C14-1E2D-AE94-3845040FE5F3}"/>
                </a:ext>
              </a:extLst>
            </p:cNvPr>
            <p:cNvSpPr/>
            <p:nvPr/>
          </p:nvSpPr>
          <p:spPr>
            <a:xfrm>
              <a:off x="992910" y="1234830"/>
              <a:ext cx="2994024" cy="501616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3D01D1-C8EE-B42D-2B9F-E45F0B999067}"/>
                </a:ext>
              </a:extLst>
            </p:cNvPr>
            <p:cNvSpPr/>
            <p:nvPr/>
          </p:nvSpPr>
          <p:spPr>
            <a:xfrm>
              <a:off x="1247575" y="1463431"/>
              <a:ext cx="2514600" cy="3556000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30D550-CC94-190E-4DEA-595EE6C22C07}"/>
                </a:ext>
              </a:extLst>
            </p:cNvPr>
            <p:cNvSpPr txBox="1"/>
            <p:nvPr/>
          </p:nvSpPr>
          <p:spPr>
            <a:xfrm>
              <a:off x="1495624" y="5153270"/>
              <a:ext cx="20185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미국 </a:t>
              </a:r>
              <a:r>
                <a:rPr lang="en-US" altLang="ko-KR" sz="2000" dirty="0"/>
                <a:t>GDP </a:t>
              </a:r>
              <a:r>
                <a:rPr lang="ko-KR" altLang="en-US" sz="2000" dirty="0"/>
                <a:t>대비 연방부채</a:t>
              </a:r>
              <a:r>
                <a:rPr lang="en-US" altLang="ko-KR" sz="2000" dirty="0"/>
                <a:t>(1790~2020)</a:t>
              </a:r>
              <a:endParaRPr lang="ko-KR" altLang="en-US" sz="20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D8DCC4-82DD-443E-1FD0-5A6DE2631511}"/>
              </a:ext>
            </a:extLst>
          </p:cNvPr>
          <p:cNvGrpSpPr/>
          <p:nvPr/>
        </p:nvGrpSpPr>
        <p:grpSpPr>
          <a:xfrm>
            <a:off x="8205066" y="1152770"/>
            <a:ext cx="2994024" cy="5016163"/>
            <a:chOff x="992910" y="1234830"/>
            <a:chExt cx="2994024" cy="50161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2EA34F-8B61-3CBC-1077-0F17C7C69162}"/>
                </a:ext>
              </a:extLst>
            </p:cNvPr>
            <p:cNvSpPr/>
            <p:nvPr/>
          </p:nvSpPr>
          <p:spPr>
            <a:xfrm>
              <a:off x="992910" y="1234830"/>
              <a:ext cx="2994024" cy="501616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4DAC90-4D94-20B5-8082-46CD70610447}"/>
                </a:ext>
              </a:extLst>
            </p:cNvPr>
            <p:cNvSpPr/>
            <p:nvPr/>
          </p:nvSpPr>
          <p:spPr>
            <a:xfrm>
              <a:off x="1247575" y="1463431"/>
              <a:ext cx="2514600" cy="355600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53676B-CFDB-99FA-3738-DFA7B6E1B026}"/>
                </a:ext>
              </a:extLst>
            </p:cNvPr>
            <p:cNvSpPr txBox="1"/>
            <p:nvPr/>
          </p:nvSpPr>
          <p:spPr>
            <a:xfrm>
              <a:off x="1495624" y="5153270"/>
              <a:ext cx="20185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미국 </a:t>
              </a:r>
              <a:r>
                <a:rPr lang="en-US" altLang="ko-KR" sz="2000" dirty="0"/>
                <a:t>GDP </a:t>
              </a:r>
              <a:r>
                <a:rPr lang="ko-KR" altLang="en-US" sz="2000" dirty="0"/>
                <a:t>대비 공공부채</a:t>
              </a:r>
              <a:r>
                <a:rPr lang="en-US" altLang="ko-KR" sz="2000" dirty="0"/>
                <a:t>(1790~2023)</a:t>
              </a:r>
              <a:endParaRPr lang="ko-KR" altLang="en-US" sz="2000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59F6EE8-8105-2249-374B-C1798CBA0389}"/>
              </a:ext>
            </a:extLst>
          </p:cNvPr>
          <p:cNvSpPr/>
          <p:nvPr/>
        </p:nvSpPr>
        <p:spPr>
          <a:xfrm>
            <a:off x="4295909" y="4479738"/>
            <a:ext cx="3684398" cy="3165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88EA3-F58C-5FDA-1910-BC482691711F}"/>
              </a:ext>
            </a:extLst>
          </p:cNvPr>
          <p:cNvSpPr txBox="1"/>
          <p:nvPr/>
        </p:nvSpPr>
        <p:spPr>
          <a:xfrm>
            <a:off x="4016840" y="1234830"/>
            <a:ext cx="3781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부채율을 계산할 때 사용한 </a:t>
            </a:r>
            <a:r>
              <a:rPr lang="en-US" altLang="ko-KR" dirty="0"/>
              <a:t>GDP      </a:t>
            </a:r>
            <a:r>
              <a:rPr lang="ko-KR" altLang="en-US" dirty="0"/>
              <a:t>값이 현재 </a:t>
            </a:r>
            <a:r>
              <a:rPr lang="en-US" altLang="ko-KR" dirty="0"/>
              <a:t>GDP </a:t>
            </a:r>
            <a:r>
              <a:rPr lang="ko-KR" altLang="en-US" dirty="0"/>
              <a:t>값과 다름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en-US" altLang="ko-KR" dirty="0"/>
              <a:t> 2023</a:t>
            </a:r>
            <a:r>
              <a:rPr lang="ko-KR" altLang="en-US" dirty="0"/>
              <a:t>년 까지 </a:t>
            </a:r>
            <a:r>
              <a:rPr lang="ko-KR" altLang="en-US" dirty="0" err="1"/>
              <a:t>부채율</a:t>
            </a:r>
            <a:r>
              <a:rPr lang="ko-KR" altLang="en-US" dirty="0"/>
              <a:t> 계산이 불가능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0170B2-F979-3346-A6D1-FCA693C58E70}"/>
              </a:ext>
            </a:extLst>
          </p:cNvPr>
          <p:cNvSpPr txBox="1"/>
          <p:nvPr/>
        </p:nvSpPr>
        <p:spPr>
          <a:xfrm>
            <a:off x="4783793" y="4084002"/>
            <a:ext cx="270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데이터 </a:t>
            </a:r>
            <a:r>
              <a:rPr lang="ko-KR" altLang="en-US" b="1" dirty="0" err="1"/>
              <a:t>재수집</a:t>
            </a:r>
            <a:r>
              <a:rPr lang="ko-KR" altLang="en-US" b="1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DC2B4D-5DA1-193B-0945-26379E522221}"/>
              </a:ext>
            </a:extLst>
          </p:cNvPr>
          <p:cNvSpPr txBox="1"/>
          <p:nvPr/>
        </p:nvSpPr>
        <p:spPr>
          <a:xfrm>
            <a:off x="4823602" y="4849070"/>
            <a:ext cx="254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csv</a:t>
            </a:r>
            <a:r>
              <a:rPr lang="ko-KR" altLang="en-US" b="1" dirty="0"/>
              <a:t> 다운 유료 </a:t>
            </a:r>
            <a:r>
              <a:rPr lang="en-US" altLang="ko-KR" b="1" dirty="0"/>
              <a:t>-&gt; </a:t>
            </a:r>
            <a:r>
              <a:rPr lang="ko-KR" altLang="en-US" b="1" dirty="0"/>
              <a:t>수작업</a:t>
            </a:r>
          </a:p>
        </p:txBody>
      </p:sp>
    </p:spTree>
    <p:extLst>
      <p:ext uri="{BB962C8B-B14F-4D97-AF65-F5344CB8AC3E}">
        <p14:creationId xmlns:p14="http://schemas.microsoft.com/office/powerpoint/2010/main" val="240743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79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EB17F0-6BE6-24F5-2635-31E13BC37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4" y="1570893"/>
            <a:ext cx="7679654" cy="4337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8007900" y="2308501"/>
            <a:ext cx="3959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생산성 직선 표현 방법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1. GDP </a:t>
            </a:r>
            <a:r>
              <a:rPr lang="ko-KR" altLang="en-US" dirty="0"/>
              <a:t>대비 연도별 공공부채 시각화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부채율의 </a:t>
            </a:r>
            <a:r>
              <a:rPr lang="en-US" altLang="ko-KR" dirty="0"/>
              <a:t>120</a:t>
            </a:r>
            <a:r>
              <a:rPr lang="ko-KR" altLang="en-US" dirty="0"/>
              <a:t>일 이동평균선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이동평균선의 </a:t>
            </a:r>
            <a:r>
              <a:rPr lang="en-US" altLang="ko-KR" dirty="0"/>
              <a:t>2023</a:t>
            </a:r>
            <a:r>
              <a:rPr lang="ko-KR" altLang="en-US" dirty="0"/>
              <a:t>년 값을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4. 1790</a:t>
            </a:r>
            <a:r>
              <a:rPr lang="ko-KR" altLang="en-US" dirty="0"/>
              <a:t>년을 원점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년을 끝점으로 하는 직선 생성 </a:t>
            </a:r>
          </a:p>
        </p:txBody>
      </p:sp>
    </p:spTree>
    <p:extLst>
      <p:ext uri="{BB962C8B-B14F-4D97-AF65-F5344CB8AC3E}">
        <p14:creationId xmlns:p14="http://schemas.microsoft.com/office/powerpoint/2010/main" val="23197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913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수집 및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부채율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생산성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9BFDB-F501-423C-98C6-DDD3D1A67FE9}"/>
              </a:ext>
            </a:extLst>
          </p:cNvPr>
          <p:cNvSpPr txBox="1"/>
          <p:nvPr/>
        </p:nvSpPr>
        <p:spPr>
          <a:xfrm>
            <a:off x="4961376" y="1483457"/>
            <a:ext cx="283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부채율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생산성 </a:t>
            </a:r>
            <a:r>
              <a:rPr lang="en-US" altLang="ko-KR" b="1" dirty="0"/>
              <a:t>= </a:t>
            </a:r>
            <a:r>
              <a:rPr lang="ko-KR" altLang="en-US" b="1" dirty="0"/>
              <a:t>사이클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83B8C-A4FA-0DB8-BD48-093C321364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3" y="1852789"/>
            <a:ext cx="8804013" cy="47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637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 사이클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사이클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7F72C-4E93-4185-5574-DD8A79F5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6" y="900564"/>
            <a:ext cx="5795719" cy="2001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0CF572-E5D7-6C4A-DE9F-2B45F504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40" y="3839112"/>
            <a:ext cx="4124325" cy="2343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F6ED44-E456-AF93-8E94-0F3E29207D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8" y="2965937"/>
            <a:ext cx="6821523" cy="3692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0D0CC-B576-207D-999B-6BDC066F5C97}"/>
              </a:ext>
            </a:extLst>
          </p:cNvPr>
          <p:cNvSpPr txBox="1"/>
          <p:nvPr/>
        </p:nvSpPr>
        <p:spPr>
          <a:xfrm>
            <a:off x="878225" y="1548803"/>
            <a:ext cx="565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상승구간 </a:t>
            </a:r>
            <a:r>
              <a:rPr lang="en-US" altLang="ko-KR" b="1" dirty="0"/>
              <a:t>= </a:t>
            </a:r>
            <a:r>
              <a:rPr lang="ko-KR" altLang="en-US" b="1" dirty="0"/>
              <a:t>공공 </a:t>
            </a:r>
            <a:r>
              <a:rPr lang="ko-KR" altLang="en-US" b="1" dirty="0" err="1"/>
              <a:t>부채율</a:t>
            </a:r>
            <a:r>
              <a:rPr lang="ko-KR" altLang="en-US" b="1" dirty="0"/>
              <a:t> 증가 </a:t>
            </a:r>
            <a:r>
              <a:rPr lang="en-US" altLang="ko-KR" b="1" dirty="0"/>
              <a:t>= </a:t>
            </a:r>
            <a:r>
              <a:rPr lang="ko-KR" altLang="en-US" b="1" dirty="0"/>
              <a:t>경제침체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Ex) </a:t>
            </a:r>
            <a:r>
              <a:rPr lang="ko-KR" altLang="en-US" b="1" dirty="0"/>
              <a:t>전쟁 </a:t>
            </a:r>
            <a:r>
              <a:rPr lang="en-US" altLang="ko-KR" b="1" dirty="0"/>
              <a:t>- </a:t>
            </a:r>
            <a:r>
              <a:rPr lang="ko-KR" altLang="en-US" b="1" dirty="0"/>
              <a:t>국방비 </a:t>
            </a:r>
            <a:r>
              <a:rPr lang="en-US" altLang="ko-KR" b="1" dirty="0"/>
              <a:t>/ </a:t>
            </a:r>
            <a:r>
              <a:rPr lang="ko-KR" altLang="en-US" b="1" dirty="0"/>
              <a:t>경제회복</a:t>
            </a:r>
            <a:r>
              <a:rPr lang="en-US" altLang="ko-KR" b="1" dirty="0"/>
              <a:t> – </a:t>
            </a:r>
            <a:r>
              <a:rPr lang="ko-KR" altLang="en-US" b="1" dirty="0"/>
              <a:t>경제부양금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356E8-41A8-8103-8407-B41888432013}"/>
              </a:ext>
            </a:extLst>
          </p:cNvPr>
          <p:cNvSpPr txBox="1"/>
          <p:nvPr/>
        </p:nvSpPr>
        <p:spPr>
          <a:xfrm>
            <a:off x="7913077" y="2901658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/>
              <a:t>상승구간 구하기 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84F53-D88D-3FC3-B93A-304B0357A736}"/>
              </a:ext>
            </a:extLst>
          </p:cNvPr>
          <p:cNvSpPr txBox="1"/>
          <p:nvPr/>
        </p:nvSpPr>
        <p:spPr>
          <a:xfrm>
            <a:off x="7913077" y="6179995"/>
            <a:ext cx="389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/>
              <a:t>상승 구간 별 미국 역사</a:t>
            </a:r>
          </a:p>
        </p:txBody>
      </p:sp>
    </p:spTree>
    <p:extLst>
      <p:ext uri="{BB962C8B-B14F-4D97-AF65-F5344CB8AC3E}">
        <p14:creationId xmlns:p14="http://schemas.microsoft.com/office/powerpoint/2010/main" val="18035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3762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       상관 분석</a:t>
            </a:r>
          </a:p>
        </p:txBody>
      </p:sp>
    </p:spTree>
    <p:extLst>
      <p:ext uri="{BB962C8B-B14F-4D97-AF65-F5344CB8AC3E}">
        <p14:creationId xmlns:p14="http://schemas.microsoft.com/office/powerpoint/2010/main" val="1520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E1BB-F3FE-FA3E-64F5-C1A75D4937AC}"/>
              </a:ext>
            </a:extLst>
          </p:cNvPr>
          <p:cNvSpPr txBox="1"/>
          <p:nvPr/>
        </p:nvSpPr>
        <p:spPr>
          <a:xfrm>
            <a:off x="495300" y="1453253"/>
            <a:ext cx="804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상승구간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금리가 높아짐 → 인플레이션 억제 → 부동산과 채권이 같이 오르는 경향 → 부동산</a:t>
            </a:r>
            <a:r>
              <a:rPr lang="en-US" altLang="ko-KR" sz="2400" dirty="0"/>
              <a:t>&amp;</a:t>
            </a:r>
            <a:r>
              <a:rPr lang="ko-KR" altLang="en-US" sz="2400" dirty="0"/>
              <a:t>채권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DAA566-482B-894E-A80C-5701045B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" y="2425390"/>
            <a:ext cx="12020055" cy="34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8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상관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BD911-77CE-5A7C-3C75-D84926CADB81}"/>
              </a:ext>
            </a:extLst>
          </p:cNvPr>
          <p:cNvSpPr txBox="1"/>
          <p:nvPr/>
        </p:nvSpPr>
        <p:spPr>
          <a:xfrm>
            <a:off x="495299" y="1475837"/>
            <a:ext cx="740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하락구간 </a:t>
            </a:r>
            <a:r>
              <a:rPr lang="en-US" altLang="ko-KR" sz="2400" dirty="0"/>
              <a:t>&gt; : </a:t>
            </a:r>
            <a:r>
              <a:rPr lang="ko-KR" altLang="en-US" sz="2400" dirty="0"/>
              <a:t>금리가 낮아짐 → 인플레이션 → 주가와 금이 반대로 오르는 경향 → 주가</a:t>
            </a:r>
            <a:r>
              <a:rPr lang="en-US" altLang="ko-KR" sz="2400" dirty="0"/>
              <a:t>&amp;</a:t>
            </a:r>
            <a:r>
              <a:rPr lang="ko-KR" altLang="en-US" sz="2400" dirty="0"/>
              <a:t>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08864-95FA-1BE6-ADBE-3976CA1C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" y="2397329"/>
            <a:ext cx="12036287" cy="34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981209" y="2777761"/>
            <a:ext cx="3740126" cy="1292662"/>
            <a:chOff x="3711997" y="-680811"/>
            <a:chExt cx="2642096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4708569" y="-680811"/>
              <a:ext cx="648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6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711997" y="-219146"/>
              <a:ext cx="26420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ARIMA model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5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367D7-A13A-ED92-BC54-6A90E1D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3" y="1962488"/>
            <a:ext cx="8699440" cy="2346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4EDB8-147A-35D5-0DA5-FFF3481205A2}"/>
              </a:ext>
            </a:extLst>
          </p:cNvPr>
          <p:cNvSpPr txBox="1"/>
          <p:nvPr/>
        </p:nvSpPr>
        <p:spPr>
          <a:xfrm>
            <a:off x="988483" y="4670115"/>
            <a:ext cx="967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주기성 행동을 가지고 있는 </a:t>
            </a:r>
            <a:r>
              <a:rPr lang="en-US" altLang="ko-KR" dirty="0"/>
              <a:t>(</a:t>
            </a:r>
            <a:r>
              <a:rPr lang="ko-KR" altLang="en-US" dirty="0"/>
              <a:t>하지만 추세나 계절성은 없는</a:t>
            </a:r>
            <a:r>
              <a:rPr lang="en-US" altLang="ko-KR" dirty="0"/>
              <a:t>) </a:t>
            </a:r>
            <a:r>
              <a:rPr lang="ko-KR" altLang="en-US" dirty="0"/>
              <a:t>시계열은 정상성을 나타내는 시계열</a:t>
            </a:r>
            <a:endParaRPr lang="en-US" altLang="ko-KR" dirty="0"/>
          </a:p>
          <a:p>
            <a:pPr algn="r"/>
            <a:r>
              <a:rPr lang="en-US" altLang="ko-KR" dirty="0"/>
              <a:t>https://otexts.com/fppkr/stationarity.html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74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기준금리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</p:spTree>
    <p:extLst>
      <p:ext uri="{BB962C8B-B14F-4D97-AF65-F5344CB8AC3E}">
        <p14:creationId xmlns:p14="http://schemas.microsoft.com/office/powerpoint/2010/main" val="11425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2DD550-F0F4-3D60-D38C-B7EEBC75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6" y="916603"/>
            <a:ext cx="5425910" cy="5555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6BB16-CE27-DCBF-9288-0B266F32A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25" y="482342"/>
            <a:ext cx="4580017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4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BA5AE9-ADEF-F425-DFF6-A107B198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32" y="955777"/>
            <a:ext cx="8016935" cy="3391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FDB9D-D00D-2D4A-47FA-F8A3C885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32" y="4648098"/>
            <a:ext cx="6271740" cy="1773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BA3F6-7D3E-6B1F-AD0B-8EA18DE0BD13}"/>
              </a:ext>
            </a:extLst>
          </p:cNvPr>
          <p:cNvSpPr txBox="1"/>
          <p:nvPr/>
        </p:nvSpPr>
        <p:spPr>
          <a:xfrm>
            <a:off x="9021176" y="5211795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 = 3</a:t>
            </a:r>
          </a:p>
          <a:p>
            <a:r>
              <a:rPr lang="en-US" altLang="ko-KR" dirty="0"/>
              <a:t>q = 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1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-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E027F-BD8C-9AA0-8AFB-8D55CDB6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53" y="1470099"/>
            <a:ext cx="7810141" cy="2237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08564-9793-1157-EC9A-36C86E2B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53" y="4364924"/>
            <a:ext cx="7824796" cy="20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금리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3069851" y="1325913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전체 데이터를 학습데이터로 정하고 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금리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E8204-DA27-BC99-2089-7A8CD732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5" y="3114675"/>
            <a:ext cx="5943600" cy="2352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292E1A-C1F1-3637-51EA-DD35B403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097599"/>
            <a:ext cx="5981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2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5A0B-BB90-372D-B58E-5B90F3138279}"/>
              </a:ext>
            </a:extLst>
          </p:cNvPr>
          <p:cNvSpPr txBox="1"/>
          <p:nvPr/>
        </p:nvSpPr>
        <p:spPr>
          <a:xfrm>
            <a:off x="988483" y="1325873"/>
            <a:ext cx="862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롤링으로 월별 노이즈가 제거 된 장기 부채 사이클 데이터로 </a:t>
            </a:r>
            <a:r>
              <a:rPr lang="en-US" altLang="ko-KR" dirty="0"/>
              <a:t>ARIMA </a:t>
            </a:r>
            <a:r>
              <a:rPr lang="ko-KR" altLang="en-US" dirty="0"/>
              <a:t>모델 예측</a:t>
            </a:r>
          </a:p>
        </p:txBody>
      </p:sp>
      <p:pic>
        <p:nvPicPr>
          <p:cNvPr id="3" name="그림 2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D00A45F-4A55-C8F8-77C9-8213582E0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7" y="1894864"/>
            <a:ext cx="8191431" cy="25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211953" y="9764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1211953" y="3831991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pic>
        <p:nvPicPr>
          <p:cNvPr id="7" name="그림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CB8879F-1253-3154-5F42-C1456CEE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0" y="1417519"/>
            <a:ext cx="8658879" cy="2332671"/>
          </a:xfrm>
          <a:prstGeom prst="rect">
            <a:avLst/>
          </a:prstGeom>
        </p:spPr>
      </p:pic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BF977EC4-8C00-996F-A7EA-5CF4EC169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269" y="4274827"/>
            <a:ext cx="8558840" cy="23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3069851" y="1325913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1790~1920 </a:t>
            </a:r>
            <a:r>
              <a:rPr lang="ko-KR" altLang="en-US" sz="2400" dirty="0"/>
              <a:t>데이터를 학습데이터로 정하고 향후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80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42B38-7717-2299-AA85-07B8C8C6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97091"/>
            <a:ext cx="5791200" cy="2305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1FC607-8DE4-C5C9-FA27-0E1F0AB3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75" y="3182816"/>
            <a:ext cx="5867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ARIMA model 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부채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47C222-AFB8-9F8B-E862-BEBC4D92844B}"/>
              </a:ext>
            </a:extLst>
          </p:cNvPr>
          <p:cNvSpPr txBox="1"/>
          <p:nvPr/>
        </p:nvSpPr>
        <p:spPr>
          <a:xfrm>
            <a:off x="1974884" y="57017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예측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871A4-6D08-4B06-02AF-47978EA40D2F}"/>
              </a:ext>
            </a:extLst>
          </p:cNvPr>
          <p:cNvSpPr txBox="1"/>
          <p:nvPr/>
        </p:nvSpPr>
        <p:spPr>
          <a:xfrm>
            <a:off x="8304414" y="5701766"/>
            <a:ext cx="293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SARIMAX </a:t>
            </a:r>
            <a:r>
              <a:rPr lang="ko-KR" altLang="en-US" dirty="0"/>
              <a:t>예측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69DA-85E9-AF46-1AFF-41E333E9132E}"/>
              </a:ext>
            </a:extLst>
          </p:cNvPr>
          <p:cNvSpPr txBox="1"/>
          <p:nvPr/>
        </p:nvSpPr>
        <p:spPr>
          <a:xfrm>
            <a:off x="3069851" y="1325913"/>
            <a:ext cx="660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전체 데이터를 학습데이터로 정하고 향후 </a:t>
            </a:r>
            <a:r>
              <a:rPr lang="en-US" altLang="ko-KR" sz="2400" dirty="0"/>
              <a:t>20</a:t>
            </a:r>
            <a:r>
              <a:rPr lang="ko-KR" altLang="en-US" sz="2400" dirty="0"/>
              <a:t>년을 </a:t>
            </a:r>
            <a:r>
              <a:rPr lang="en-US" altLang="ko-KR" sz="2400" dirty="0"/>
              <a:t>ARIMA / SARIMAX</a:t>
            </a:r>
            <a:r>
              <a:rPr lang="ko-KR" altLang="en-US" sz="2400" dirty="0"/>
              <a:t>로 예측 </a:t>
            </a:r>
            <a:r>
              <a:rPr lang="en-US" altLang="ko-KR" sz="2400" dirty="0"/>
              <a:t>( </a:t>
            </a:r>
            <a:r>
              <a:rPr lang="ko-KR" altLang="en-US" sz="2400" dirty="0"/>
              <a:t>부채 사이클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F8619-63CB-7A72-C206-2F5B2F84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5" y="3139953"/>
            <a:ext cx="5905500" cy="2305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78437-A0F6-941F-1E14-5705A813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3063753"/>
            <a:ext cx="59150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636675" y="1098393"/>
            <a:ext cx="91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7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2954754" y="1641083"/>
            <a:ext cx="6282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향후 계획 및 이슈 사항</a:t>
            </a:r>
          </a:p>
        </p:txBody>
      </p:sp>
    </p:spTree>
    <p:extLst>
      <p:ext uri="{BB962C8B-B14F-4D97-AF65-F5344CB8AC3E}">
        <p14:creationId xmlns:p14="http://schemas.microsoft.com/office/powerpoint/2010/main" val="134460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6698971" y="1346915"/>
            <a:ext cx="5493029" cy="4785869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4643175" y="3851182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8439" y="2379371"/>
            <a:ext cx="1202296" cy="1202296"/>
          </a:xfrm>
          <a:prstGeom prst="rect">
            <a:avLst/>
          </a:prstGeom>
        </p:spPr>
      </p:pic>
      <p:pic>
        <p:nvPicPr>
          <p:cNvPr id="2" name="Picture 2" descr="MLOps] MLflow란? - 러닝머신의 Train Data Set">
            <a:extLst>
              <a:ext uri="{FF2B5EF4-FFF2-40B4-BE49-F238E27FC236}">
                <a16:creationId xmlns:a16="http://schemas.microsoft.com/office/drawing/2014/main" id="{4A84A5A2-7D6D-1AF5-46D9-9FF64FA7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1" y="3089838"/>
            <a:ext cx="34480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A9352-1B2A-1EE9-98FF-83A068136551}"/>
              </a:ext>
            </a:extLst>
          </p:cNvPr>
          <p:cNvSpPr txBox="1"/>
          <p:nvPr/>
        </p:nvSpPr>
        <p:spPr>
          <a:xfrm>
            <a:off x="7426984" y="2197607"/>
            <a:ext cx="447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Tracking - </a:t>
            </a:r>
            <a:r>
              <a:rPr lang="ko-KR" altLang="en-US" sz="2800" b="1" dirty="0"/>
              <a:t>결과 확인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FCF30-A7F9-AF9B-8CAD-540EAC17793D}"/>
              </a:ext>
            </a:extLst>
          </p:cNvPr>
          <p:cNvSpPr txBox="1"/>
          <p:nvPr/>
        </p:nvSpPr>
        <p:spPr>
          <a:xfrm>
            <a:off x="7426984" y="3405291"/>
            <a:ext cx="433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Projects - </a:t>
            </a:r>
            <a:r>
              <a:rPr lang="ko-KR" altLang="en-US" sz="2800" b="1" dirty="0"/>
              <a:t>환경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555F-0BF2-1312-BAC7-89D77BD17F1F}"/>
              </a:ext>
            </a:extLst>
          </p:cNvPr>
          <p:cNvSpPr txBox="1"/>
          <p:nvPr/>
        </p:nvSpPr>
        <p:spPr>
          <a:xfrm>
            <a:off x="7426984" y="4469467"/>
            <a:ext cx="4475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Mlflow</a:t>
            </a:r>
            <a:r>
              <a:rPr lang="en-US" altLang="ko-KR" sz="2800" b="1" dirty="0"/>
              <a:t> Models – </a:t>
            </a:r>
            <a:r>
              <a:rPr lang="ko-KR" altLang="en-US" sz="2800" b="1" dirty="0"/>
              <a:t>모델 관리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배포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D15F0-D889-CF0C-5FBC-BF806A59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7" y="1067108"/>
            <a:ext cx="7810141" cy="223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C3A42-4175-4614-E336-DA7673C09C28}"/>
              </a:ext>
            </a:extLst>
          </p:cNvPr>
          <p:cNvSpPr txBox="1"/>
          <p:nvPr/>
        </p:nvSpPr>
        <p:spPr>
          <a:xfrm>
            <a:off x="9215653" y="3304700"/>
            <a:ext cx="2793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ARIMA</a:t>
            </a:r>
            <a:r>
              <a:rPr lang="ko-KR" altLang="en-US" sz="2400" dirty="0"/>
              <a:t>는 직선형태</a:t>
            </a: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061BBA92-78B5-ABEF-45AA-B8B07FFFC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3" y="4042955"/>
            <a:ext cx="7923885" cy="2356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A029E-DBBF-B04C-6DC7-D6D5C2CB980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F1FE5-B838-EBB4-9C4F-2821350A82C0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40353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97CC5A-8C2F-A170-2645-0BFD0E9E26D8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B95D7-CFAF-2E43-2226-7156B7790C8C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E0F1-5788-57B2-0042-A1A22D77CD1D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58832B-2812-5B73-804B-8440A598C408}"/>
              </a:ext>
            </a:extLst>
          </p:cNvPr>
          <p:cNvSpPr/>
          <p:nvPr/>
        </p:nvSpPr>
        <p:spPr>
          <a:xfrm>
            <a:off x="9881118" y="64567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81CAB-FD3D-4945-958D-2C81A6991BED}"/>
              </a:ext>
            </a:extLst>
          </p:cNvPr>
          <p:cNvSpPr/>
          <p:nvPr/>
        </p:nvSpPr>
        <p:spPr>
          <a:xfrm>
            <a:off x="10033518" y="6609184"/>
            <a:ext cx="2310882" cy="4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89FC2-50D1-9339-B7EF-B7C2DCC5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47" y="1288311"/>
            <a:ext cx="7819505" cy="48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9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406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이슈 사항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SARIMA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23620-3B80-0E93-0DFE-312EC043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9" y="1372099"/>
            <a:ext cx="7824796" cy="205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B77ED-32E0-3A2F-1950-CCEA9E1A92E8}"/>
              </a:ext>
            </a:extLst>
          </p:cNvPr>
          <p:cNvSpPr txBox="1"/>
          <p:nvPr/>
        </p:nvSpPr>
        <p:spPr>
          <a:xfrm>
            <a:off x="8959495" y="3116026"/>
            <a:ext cx="3997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SARIMA</a:t>
            </a:r>
            <a:r>
              <a:rPr lang="ko-KR" altLang="en-US" sz="2400" dirty="0"/>
              <a:t>는 학습기간을</a:t>
            </a:r>
            <a:endParaRPr lang="en-US" altLang="ko-KR" sz="2400" dirty="0"/>
          </a:p>
          <a:p>
            <a:r>
              <a:rPr lang="ko-KR" altLang="en-US" sz="2400" dirty="0"/>
              <a:t>거의 그대로 </a:t>
            </a:r>
            <a:r>
              <a:rPr lang="en-US" altLang="ko-KR" sz="2400" dirty="0"/>
              <a:t>copy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C4C6A75-B30E-0EB4-22FB-EA1C5026C43C}"/>
                  </a:ext>
                </a:extLst>
              </p14:cNvPr>
              <p14:cNvContentPartPr/>
              <p14:nvPr/>
            </p14:nvContentPartPr>
            <p14:xfrm>
              <a:off x="8138263" y="1782855"/>
              <a:ext cx="26640" cy="12286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C4C6A75-B30E-0EB4-22FB-EA1C5026C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9263" y="1773855"/>
                <a:ext cx="44280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C03580D-3403-B59A-C730-57305CF23AA4}"/>
                  </a:ext>
                </a:extLst>
              </p14:cNvPr>
              <p14:cNvContentPartPr/>
              <p14:nvPr/>
            </p14:nvContentPartPr>
            <p14:xfrm>
              <a:off x="6650023" y="1770615"/>
              <a:ext cx="47880" cy="1324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C03580D-3403-B59A-C730-57305CF23A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1023" y="1761615"/>
                <a:ext cx="6552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5CD824F-27FA-A4EC-A970-B880C7E05086}"/>
                  </a:ext>
                </a:extLst>
              </p14:cNvPr>
              <p14:cNvContentPartPr/>
              <p14:nvPr/>
            </p14:nvContentPartPr>
            <p14:xfrm>
              <a:off x="5149903" y="1748655"/>
              <a:ext cx="360" cy="3978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5CD824F-27FA-A4EC-A970-B880C7E050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903" y="1739655"/>
                <a:ext cx="18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FAC5CCA-698A-2C46-8698-5CDE78A916D4}"/>
                  </a:ext>
                </a:extLst>
              </p14:cNvPr>
              <p14:cNvContentPartPr/>
              <p14:nvPr/>
            </p14:nvContentPartPr>
            <p14:xfrm>
              <a:off x="5126143" y="2110455"/>
              <a:ext cx="24840" cy="10072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FAC5CCA-698A-2C46-8698-5CDE78A916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7143" y="2101455"/>
                <a:ext cx="42480" cy="1024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7DCAB03-1FC9-5DCB-4C91-1C52AA683C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5" y="3704078"/>
            <a:ext cx="7824795" cy="2671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ECBC0E7-94B5-BE33-FF45-85997CFD8311}"/>
                  </a:ext>
                </a:extLst>
              </p14:cNvPr>
              <p14:cNvContentPartPr/>
              <p14:nvPr/>
            </p14:nvContentPartPr>
            <p14:xfrm>
              <a:off x="6309463" y="3964814"/>
              <a:ext cx="26640" cy="12286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ECBC0E7-94B5-BE33-FF45-85997CFD83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0463" y="3955814"/>
                <a:ext cx="44280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3DFD8FF-6CAA-5DA7-3337-000EA4D2C2E9}"/>
                  </a:ext>
                </a:extLst>
              </p14:cNvPr>
              <p14:cNvContentPartPr/>
              <p14:nvPr/>
            </p14:nvContentPartPr>
            <p14:xfrm>
              <a:off x="8474855" y="3947738"/>
              <a:ext cx="26640" cy="1228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3DFD8FF-6CAA-5DA7-3337-000EA4D2C2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5855" y="3938738"/>
                <a:ext cx="44280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C3A7F3A-A7D1-0D00-288B-83FD87D48C5A}"/>
                  </a:ext>
                </a:extLst>
              </p14:cNvPr>
              <p14:cNvContentPartPr/>
              <p14:nvPr/>
            </p14:nvContentPartPr>
            <p14:xfrm>
              <a:off x="4122291" y="5039868"/>
              <a:ext cx="26640" cy="1228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C3A7F3A-A7D1-0D00-288B-83FD87D48C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3291" y="5030868"/>
                <a:ext cx="44280" cy="12463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82663D2-57BD-9674-209F-BF35A340B7AA}"/>
              </a:ext>
            </a:extLst>
          </p:cNvPr>
          <p:cNvSpPr txBox="1"/>
          <p:nvPr/>
        </p:nvSpPr>
        <p:spPr>
          <a:xfrm>
            <a:off x="8693848" y="1876954"/>
            <a:ext cx="17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금리 사이클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539F-2854-BA52-B9F4-703E99CCB5A2}"/>
              </a:ext>
            </a:extLst>
          </p:cNvPr>
          <p:cNvSpPr txBox="1"/>
          <p:nvPr/>
        </p:nvSpPr>
        <p:spPr>
          <a:xfrm>
            <a:off x="8693848" y="5020965"/>
            <a:ext cx="279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장기 부채 사이클</a:t>
            </a:r>
          </a:p>
        </p:txBody>
      </p:sp>
    </p:spTree>
    <p:extLst>
      <p:ext uri="{BB962C8B-B14F-4D97-AF65-F5344CB8AC3E}">
        <p14:creationId xmlns:p14="http://schemas.microsoft.com/office/powerpoint/2010/main" val="15520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감사합니다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359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Q&amp;A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42396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450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3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051394-3D52-53A4-6FA3-B61CC3B64734}"/>
              </a:ext>
            </a:extLst>
          </p:cNvPr>
          <p:cNvGrpSpPr/>
          <p:nvPr/>
        </p:nvGrpSpPr>
        <p:grpSpPr>
          <a:xfrm>
            <a:off x="3807553" y="4510666"/>
            <a:ext cx="4576894" cy="1388557"/>
            <a:chOff x="3807553" y="1098393"/>
            <a:chExt cx="4576894" cy="13885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130852-040B-BB78-BE0D-3DC68632B8F8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8687F3-4141-96B7-6737-9FE7AE5EA509}"/>
                </a:ext>
              </a:extLst>
            </p:cNvPr>
            <p:cNvSpPr txBox="1"/>
            <p:nvPr/>
          </p:nvSpPr>
          <p:spPr>
            <a:xfrm>
              <a:off x="3807553" y="1655953"/>
              <a:ext cx="45768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36CA6-78C7-E41E-7AC5-F743FED1080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CEE5E9-BA40-9725-70BB-87EDEB5055F6}"/>
              </a:ext>
            </a:extLst>
          </p:cNvPr>
          <p:cNvGrpSpPr/>
          <p:nvPr/>
        </p:nvGrpSpPr>
        <p:grpSpPr>
          <a:xfrm>
            <a:off x="495300" y="1182028"/>
            <a:ext cx="5474320" cy="3077737"/>
            <a:chOff x="495300" y="1182028"/>
            <a:chExt cx="5474320" cy="30777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8FFE68-1F31-E9C8-9594-43E3C9446C70}"/>
                </a:ext>
              </a:extLst>
            </p:cNvPr>
            <p:cNvSpPr/>
            <p:nvPr/>
          </p:nvSpPr>
          <p:spPr>
            <a:xfrm>
              <a:off x="677437" y="1326995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617F6F-F5AC-94BD-9049-12A6E5637B06}"/>
                </a:ext>
              </a:extLst>
            </p:cNvPr>
            <p:cNvSpPr txBox="1"/>
            <p:nvPr/>
          </p:nvSpPr>
          <p:spPr>
            <a:xfrm>
              <a:off x="934994" y="1631473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190E55-FF4E-4FBE-2774-3BD9970DDB6E}"/>
                </a:ext>
              </a:extLst>
            </p:cNvPr>
            <p:cNvSpPr txBox="1"/>
            <p:nvPr/>
          </p:nvSpPr>
          <p:spPr>
            <a:xfrm>
              <a:off x="934994" y="2569516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99D787-FCC6-48A6-60F5-1694EA933438}"/>
                </a:ext>
              </a:extLst>
            </p:cNvPr>
            <p:cNvSpPr/>
            <p:nvPr/>
          </p:nvSpPr>
          <p:spPr>
            <a:xfrm>
              <a:off x="495300" y="1182028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678199-0356-0138-8EC3-EC31A9080916}"/>
              </a:ext>
            </a:extLst>
          </p:cNvPr>
          <p:cNvGrpSpPr/>
          <p:nvPr/>
        </p:nvGrpSpPr>
        <p:grpSpPr>
          <a:xfrm>
            <a:off x="6222382" y="1182027"/>
            <a:ext cx="5474320" cy="3077737"/>
            <a:chOff x="6222382" y="1182027"/>
            <a:chExt cx="5474320" cy="307773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B8CFF7-E7D7-1CA1-97D6-55ED84C25D27}"/>
                </a:ext>
              </a:extLst>
            </p:cNvPr>
            <p:cNvSpPr/>
            <p:nvPr/>
          </p:nvSpPr>
          <p:spPr>
            <a:xfrm>
              <a:off x="6404519" y="1326994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13885C-AEAD-5DB0-FAF0-96EE20DB47BE}"/>
                </a:ext>
              </a:extLst>
            </p:cNvPr>
            <p:cNvSpPr txBox="1"/>
            <p:nvPr/>
          </p:nvSpPr>
          <p:spPr>
            <a:xfrm>
              <a:off x="6662076" y="1631472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74649-5512-628A-A747-699EC6F2B6B3}"/>
                </a:ext>
              </a:extLst>
            </p:cNvPr>
            <p:cNvSpPr txBox="1"/>
            <p:nvPr/>
          </p:nvSpPr>
          <p:spPr>
            <a:xfrm>
              <a:off x="6662076" y="2569515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3728746-FB39-E096-D1AD-445C451BC59B}"/>
                </a:ext>
              </a:extLst>
            </p:cNvPr>
            <p:cNvSpPr/>
            <p:nvPr/>
          </p:nvSpPr>
          <p:spPr>
            <a:xfrm>
              <a:off x="6222382" y="1182027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C61305-31AD-22BA-1858-590D830050B7}"/>
              </a:ext>
            </a:extLst>
          </p:cNvPr>
          <p:cNvGrpSpPr/>
          <p:nvPr/>
        </p:nvGrpSpPr>
        <p:grpSpPr>
          <a:xfrm>
            <a:off x="489314" y="4794183"/>
            <a:ext cx="2548983" cy="1416205"/>
            <a:chOff x="5145535" y="2887765"/>
            <a:chExt cx="1952653" cy="658721"/>
          </a:xfrm>
        </p:grpSpPr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id="{73858D4C-9819-328A-E247-A2CADE2E3CD2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3FAA8-C9C4-F819-E61C-A22687AB6DAA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D5EB69-4685-0952-F869-6801F0F9806E}"/>
              </a:ext>
            </a:extLst>
          </p:cNvPr>
          <p:cNvGrpSpPr/>
          <p:nvPr/>
        </p:nvGrpSpPr>
        <p:grpSpPr>
          <a:xfrm>
            <a:off x="3257902" y="4794182"/>
            <a:ext cx="2548983" cy="1416205"/>
            <a:chOff x="5145535" y="2887765"/>
            <a:chExt cx="1952653" cy="658721"/>
          </a:xfrm>
        </p:grpSpPr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id="{1B0E5D14-9ECD-42D6-E48C-E64D119BD9BA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722762-A432-F33B-A884-C575E9915322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5EDA7-2665-4353-D090-6C6B9DD02F59}"/>
              </a:ext>
            </a:extLst>
          </p:cNvPr>
          <p:cNvGrpSpPr/>
          <p:nvPr/>
        </p:nvGrpSpPr>
        <p:grpSpPr>
          <a:xfrm>
            <a:off x="6404525" y="4794182"/>
            <a:ext cx="5129442" cy="1416205"/>
            <a:chOff x="5145535" y="2887765"/>
            <a:chExt cx="1952653" cy="658721"/>
          </a:xfrm>
        </p:grpSpPr>
        <p:sp>
          <p:nvSpPr>
            <p:cNvPr id="28" name="원통형 27">
              <a:extLst>
                <a:ext uri="{FF2B5EF4-FFF2-40B4-BE49-F238E27FC236}">
                  <a16:creationId xmlns:a16="http://schemas.microsoft.com/office/drawing/2014/main" id="{482B61F3-432D-1BE9-AC1B-6E06DE62029B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A87FC-8D73-6C2C-BB40-4EADE2D50B89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7797AE-8660-AC2D-DFD2-BB6BE9792EF0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C6DAE2-1564-201E-1520-B0F76EC5054F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1315211-DEA3-E25C-BA15-3712A0B48887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898BC-0109-ABB4-E0B4-AF05AC874CAF}"/>
              </a:ext>
            </a:extLst>
          </p:cNvPr>
          <p:cNvSpPr txBox="1"/>
          <p:nvPr/>
        </p:nvSpPr>
        <p:spPr>
          <a:xfrm>
            <a:off x="4564067" y="3536723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2522E-10BC-FE2B-90A1-534856414906}"/>
              </a:ext>
            </a:extLst>
          </p:cNvPr>
          <p:cNvSpPr txBox="1"/>
          <p:nvPr/>
        </p:nvSpPr>
        <p:spPr>
          <a:xfrm>
            <a:off x="1369847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E18FE-1E24-C0C0-9459-ECF0F1D28392}"/>
              </a:ext>
            </a:extLst>
          </p:cNvPr>
          <p:cNvSpPr txBox="1"/>
          <p:nvPr/>
        </p:nvSpPr>
        <p:spPr>
          <a:xfrm>
            <a:off x="8431506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51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1012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사이클이 나타나는 원인은 무엇일까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889AEC-EC6A-73EE-254E-80BD5F133B5C}"/>
              </a:ext>
            </a:extLst>
          </p:cNvPr>
          <p:cNvSpPr/>
          <p:nvPr/>
        </p:nvSpPr>
        <p:spPr>
          <a:xfrm>
            <a:off x="0" y="0"/>
            <a:ext cx="12192000" cy="68660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3200" b="1" dirty="0">
                <a:solidFill>
                  <a:srgbClr val="FF5050"/>
                </a:solidFill>
              </a:rPr>
              <a:t>사람들의 낙관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algn="ctr"/>
            <a:r>
              <a:rPr lang="ko-KR" altLang="en-US" sz="3200" b="1" dirty="0">
                <a:solidFill>
                  <a:srgbClr val="FF5050"/>
                </a:solidFill>
              </a:rPr>
              <a:t> 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3200" b="1" dirty="0">
              <a:solidFill>
                <a:srgbClr val="FF5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7C731-4931-FC40-F9CD-DC8787FCC9A1}"/>
              </a:ext>
            </a:extLst>
          </p:cNvPr>
          <p:cNvSpPr txBox="1"/>
          <p:nvPr/>
        </p:nvSpPr>
        <p:spPr>
          <a:xfrm>
            <a:off x="4269218" y="3819646"/>
            <a:ext cx="36535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5050"/>
                </a:solidFill>
              </a:rPr>
              <a:t>2. </a:t>
            </a:r>
            <a:r>
              <a:rPr lang="ko-KR" altLang="en-US" sz="3200" b="1" dirty="0">
                <a:solidFill>
                  <a:srgbClr val="FF5050"/>
                </a:solidFill>
              </a:rPr>
              <a:t>부채 부담의 증가</a:t>
            </a:r>
            <a:endParaRPr lang="en-US" altLang="ko-KR" sz="3200" b="1" dirty="0">
              <a:solidFill>
                <a:srgbClr val="FF5050"/>
              </a:solidFill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44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2584</Words>
  <Application>Microsoft Office PowerPoint</Application>
  <PresentationFormat>와이드스크린</PresentationFormat>
  <Paragraphs>509</Paragraphs>
  <Slides>75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Pretendard</vt:lpstr>
      <vt:lpstr>Pretendard Black</vt:lpstr>
      <vt:lpstr>Söhne</vt:lpstr>
      <vt:lpstr>맑은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허준수</cp:lastModifiedBy>
  <cp:revision>35</cp:revision>
  <dcterms:created xsi:type="dcterms:W3CDTF">2023-04-24T02:25:46Z</dcterms:created>
  <dcterms:modified xsi:type="dcterms:W3CDTF">2023-07-30T14:12:04Z</dcterms:modified>
</cp:coreProperties>
</file>